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3" r:id="rId3"/>
    <p:sldId id="257" r:id="rId4"/>
    <p:sldId id="304" r:id="rId5"/>
    <p:sldId id="315" r:id="rId6"/>
    <p:sldId id="308" r:id="rId7"/>
    <p:sldId id="312" r:id="rId8"/>
    <p:sldId id="305" r:id="rId9"/>
    <p:sldId id="306" r:id="rId10"/>
    <p:sldId id="300" r:id="rId11"/>
    <p:sldId id="307" r:id="rId12"/>
    <p:sldId id="311" r:id="rId13"/>
    <p:sldId id="313" r:id="rId14"/>
    <p:sldId id="314" r:id="rId15"/>
    <p:sldId id="273"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A8D4AC-CB7B-4358-87B6-17A1B29F2B88}" type="datetimeFigureOut">
              <a:rPr lang="en-US" smtClean="0"/>
              <a:t>5/6/2021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5374ED-72E2-487F-921E-B141B80B2605}" type="slidenum">
              <a:rPr lang="en-US" smtClean="0"/>
              <a:t>‹#›</a:t>
            </a:fld>
            <a:endParaRPr lang="en-US"/>
          </a:p>
        </p:txBody>
      </p:sp>
    </p:spTree>
    <p:extLst>
      <p:ext uri="{BB962C8B-B14F-4D97-AF65-F5344CB8AC3E}">
        <p14:creationId xmlns:p14="http://schemas.microsoft.com/office/powerpoint/2010/main" val="233474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45374ED-72E2-487F-921E-B141B80B2605}" type="slidenum">
              <a:rPr lang="en-US" smtClean="0"/>
              <a:t>6</a:t>
            </a:fld>
            <a:endParaRPr lang="en-US"/>
          </a:p>
        </p:txBody>
      </p:sp>
    </p:spTree>
    <p:extLst>
      <p:ext uri="{BB962C8B-B14F-4D97-AF65-F5344CB8AC3E}">
        <p14:creationId xmlns:p14="http://schemas.microsoft.com/office/powerpoint/2010/main" val="276557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45374ED-72E2-487F-921E-B141B80B2605}" type="slidenum">
              <a:rPr lang="en-US" smtClean="0"/>
              <a:t>8</a:t>
            </a:fld>
            <a:endParaRPr lang="en-US"/>
          </a:p>
        </p:txBody>
      </p:sp>
    </p:spTree>
    <p:extLst>
      <p:ext uri="{BB962C8B-B14F-4D97-AF65-F5344CB8AC3E}">
        <p14:creationId xmlns:p14="http://schemas.microsoft.com/office/powerpoint/2010/main" val="276557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1EC86-60EE-4453-BF6F-F98B0DF18B97}"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1EC86-60EE-4453-BF6F-F98B0DF18B97}"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1EC86-60EE-4453-BF6F-F98B0DF18B97}" type="datetimeFigureOut">
              <a:rPr lang="en-US" smtClean="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1EC86-60EE-4453-BF6F-F98B0DF18B97}"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1EC86-60EE-4453-BF6F-F98B0DF18B97}" type="datetimeFigureOut">
              <a:rPr lang="en-US" smtClean="0"/>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1EC86-60EE-4453-BF6F-F98B0DF18B97}"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1EC86-60EE-4453-BF6F-F98B0DF18B97}"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1EC86-60EE-4453-BF6F-F98B0DF18B97}" type="datetimeFigureOut">
              <a:rPr lang="en-US" smtClean="0"/>
              <a:t>5/6/2021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79A17-C3D3-466C-8505-454A0E37F86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5" name="Rectangle 4"/>
          <p:cNvSpPr/>
          <p:nvPr/>
        </p:nvSpPr>
        <p:spPr>
          <a:xfrm>
            <a:off x="457200" y="2967335"/>
            <a:ext cx="751834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Welcome to our class</a:t>
            </a:r>
            <a:endParaRPr lang="en-US"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404238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6" y="830997"/>
            <a:ext cx="9139084" cy="3188732"/>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0" y="0"/>
            <a:ext cx="9144000" cy="830997"/>
          </a:xfrm>
          <a:prstGeom prst="rect">
            <a:avLst/>
          </a:prstGeom>
          <a:noFill/>
        </p:spPr>
        <p:txBody>
          <a:bodyPr wrap="square" rtlCol="0">
            <a:spAutoFit/>
          </a:bodyPr>
          <a:lstStyle/>
          <a:p>
            <a:r>
              <a:rPr lang="en-US" sz="2300" b="1" dirty="0" smtClean="0">
                <a:solidFill>
                  <a:srgbClr val="FF0000"/>
                </a:solidFill>
                <a:latin typeface="Times New Roman" pitchFamily="18" charset="0"/>
                <a:cs typeface="Times New Roman" pitchFamily="18" charset="0"/>
              </a:rPr>
              <a:t>4/  </a:t>
            </a:r>
            <a:r>
              <a:rPr lang="en-US" sz="2300" b="1" dirty="0" smtClean="0">
                <a:solidFill>
                  <a:srgbClr val="FF0000"/>
                </a:solidFill>
                <a:latin typeface="Times New Roman" pitchFamily="18" charset="0"/>
                <a:cs typeface="Times New Roman" pitchFamily="18" charset="0"/>
              </a:rPr>
              <a:t>Add suffixes </a:t>
            </a:r>
            <a:r>
              <a:rPr lang="en-US" sz="2300" b="1" i="1" dirty="0" smtClean="0">
                <a:solidFill>
                  <a:srgbClr val="FF0000"/>
                </a:solidFill>
                <a:latin typeface="Times New Roman" pitchFamily="18" charset="0"/>
                <a:cs typeface="Times New Roman" pitchFamily="18" charset="0"/>
              </a:rPr>
              <a:t>–</a:t>
            </a:r>
            <a:r>
              <a:rPr lang="en-US" sz="2300" b="1" i="1" dirty="0" err="1" smtClean="0">
                <a:solidFill>
                  <a:srgbClr val="FF0000"/>
                </a:solidFill>
                <a:latin typeface="Times New Roman" pitchFamily="18" charset="0"/>
                <a:cs typeface="Times New Roman" pitchFamily="18" charset="0"/>
              </a:rPr>
              <a:t>ful</a:t>
            </a:r>
            <a:r>
              <a:rPr lang="en-US" sz="2300" b="1" i="1" dirty="0" smtClean="0">
                <a:solidFill>
                  <a:srgbClr val="FF0000"/>
                </a:solidFill>
                <a:latin typeface="Times New Roman" pitchFamily="18" charset="0"/>
                <a:cs typeface="Times New Roman" pitchFamily="18" charset="0"/>
              </a:rPr>
              <a:t> </a:t>
            </a:r>
            <a:r>
              <a:rPr lang="en-US" sz="2300" b="1" dirty="0" smtClean="0">
                <a:solidFill>
                  <a:srgbClr val="FF0000"/>
                </a:solidFill>
                <a:latin typeface="Times New Roman" pitchFamily="18" charset="0"/>
                <a:cs typeface="Times New Roman" pitchFamily="18" charset="0"/>
              </a:rPr>
              <a:t>or </a:t>
            </a:r>
            <a:r>
              <a:rPr lang="en-US" sz="2300" b="1" i="1" dirty="0" smtClean="0">
                <a:solidFill>
                  <a:srgbClr val="FF0000"/>
                </a:solidFill>
                <a:latin typeface="Times New Roman" pitchFamily="18" charset="0"/>
                <a:cs typeface="Times New Roman" pitchFamily="18" charset="0"/>
              </a:rPr>
              <a:t>–less</a:t>
            </a:r>
            <a:r>
              <a:rPr lang="en-US" sz="2300" b="1" dirty="0" smtClean="0">
                <a:solidFill>
                  <a:srgbClr val="FF0000"/>
                </a:solidFill>
                <a:latin typeface="Times New Roman" pitchFamily="18" charset="0"/>
                <a:cs typeface="Times New Roman" pitchFamily="18" charset="0"/>
              </a:rPr>
              <a:t> to the words in the box. Note that some words can use either suffix</a:t>
            </a:r>
            <a:endParaRPr lang="vi-VN" sz="2300" b="1" dirty="0">
              <a:solidFill>
                <a:srgbClr val="FF0000"/>
              </a:solidFill>
              <a:latin typeface="Times New Roman" pitchFamily="18" charset="0"/>
              <a:cs typeface="Times New Roman" pitchFamily="18" charset="0"/>
            </a:endParaRPr>
          </a:p>
        </p:txBody>
      </p:sp>
      <p:sp>
        <p:nvSpPr>
          <p:cNvPr id="9" name="TextBox 8"/>
          <p:cNvSpPr txBox="1"/>
          <p:nvPr/>
        </p:nvSpPr>
        <p:spPr>
          <a:xfrm>
            <a:off x="0" y="845403"/>
            <a:ext cx="9144000" cy="830997"/>
          </a:xfrm>
          <a:prstGeom prst="rect">
            <a:avLst/>
          </a:prstGeom>
          <a:noFill/>
          <a:ln w="28575">
            <a:noFill/>
          </a:ln>
        </p:spPr>
        <p:txBody>
          <a:bodyPr wrap="square" rtlCol="0">
            <a:spAutoFit/>
          </a:bodyPr>
          <a:lstStyle/>
          <a:p>
            <a:r>
              <a:rPr lang="en-US" sz="2400" b="1" smtClean="0">
                <a:solidFill>
                  <a:schemeClr val="tx2"/>
                </a:solidFill>
                <a:latin typeface="Times New Roman" pitchFamily="18" charset="0"/>
                <a:cs typeface="Times New Roman" pitchFamily="18" charset="0"/>
              </a:rPr>
              <a:t>When we want to form an adjective, we can add suffixes </a:t>
            </a:r>
            <a:r>
              <a:rPr lang="en-US" sz="2400" b="1" i="1" smtClean="0">
                <a:solidFill>
                  <a:schemeClr val="tx2"/>
                </a:solidFill>
                <a:latin typeface="Times New Roman" pitchFamily="18" charset="0"/>
                <a:cs typeface="Times New Roman" pitchFamily="18" charset="0"/>
              </a:rPr>
              <a:t>–ful </a:t>
            </a:r>
            <a:r>
              <a:rPr lang="en-US" sz="2400" b="1" smtClean="0">
                <a:solidFill>
                  <a:schemeClr val="tx2"/>
                </a:solidFill>
                <a:latin typeface="Times New Roman" pitchFamily="18" charset="0"/>
                <a:cs typeface="Times New Roman" pitchFamily="18" charset="0"/>
              </a:rPr>
              <a:t>or</a:t>
            </a:r>
            <a:r>
              <a:rPr lang="en-US" sz="2400" b="1" i="1" smtClean="0">
                <a:solidFill>
                  <a:schemeClr val="tx2"/>
                </a:solidFill>
                <a:latin typeface="Times New Roman" pitchFamily="18" charset="0"/>
                <a:cs typeface="Times New Roman" pitchFamily="18" charset="0"/>
              </a:rPr>
              <a:t> – less </a:t>
            </a:r>
            <a:r>
              <a:rPr lang="en-US" sz="2400" b="1" smtClean="0">
                <a:solidFill>
                  <a:schemeClr val="tx2"/>
                </a:solidFill>
                <a:latin typeface="Times New Roman" pitchFamily="18" charset="0"/>
                <a:cs typeface="Times New Roman" pitchFamily="18" charset="0"/>
              </a:rPr>
              <a:t> to a noun or a verb</a:t>
            </a:r>
            <a:endParaRPr lang="vi-VN" sz="2400" b="1">
              <a:solidFill>
                <a:schemeClr val="tx2"/>
              </a:solidFill>
              <a:latin typeface="Times New Roman" pitchFamily="18" charset="0"/>
              <a:cs typeface="Times New Roman" pitchFamily="18" charset="0"/>
            </a:endParaRPr>
          </a:p>
        </p:txBody>
      </p:sp>
      <p:sp>
        <p:nvSpPr>
          <p:cNvPr id="7" name="TextBox 6"/>
          <p:cNvSpPr txBox="1"/>
          <p:nvPr/>
        </p:nvSpPr>
        <p:spPr>
          <a:xfrm>
            <a:off x="4916" y="1600200"/>
            <a:ext cx="9144000" cy="1200329"/>
          </a:xfrm>
          <a:prstGeom prst="rect">
            <a:avLst/>
          </a:prstGeom>
          <a:noFill/>
          <a:ln w="28575">
            <a:noFill/>
          </a:ln>
        </p:spPr>
        <p:txBody>
          <a:bodyPr wrap="square" rtlCol="0">
            <a:spAutoFit/>
          </a:bodyPr>
          <a:lstStyle/>
          <a:p>
            <a:r>
              <a:rPr lang="en-US" sz="2400" i="1">
                <a:solidFill>
                  <a:schemeClr val="tx2"/>
                </a:solidFill>
                <a:latin typeface="Times New Roman" pitchFamily="18" charset="0"/>
                <a:cs typeface="Times New Roman" pitchFamily="18" charset="0"/>
              </a:rPr>
              <a:t> </a:t>
            </a:r>
            <a:r>
              <a:rPr lang="en-US" sz="2400" i="1" smtClean="0">
                <a:solidFill>
                  <a:schemeClr val="tx2"/>
                </a:solidFill>
                <a:latin typeface="Times New Roman" pitchFamily="18" charset="0"/>
                <a:cs typeface="Times New Roman" pitchFamily="18" charset="0"/>
              </a:rPr>
              <a:t>- ful</a:t>
            </a:r>
            <a:r>
              <a:rPr lang="en-US" sz="2400" smtClean="0">
                <a:solidFill>
                  <a:schemeClr val="tx2"/>
                </a:solidFill>
                <a:latin typeface="Times New Roman" pitchFamily="18" charset="0"/>
                <a:cs typeface="Times New Roman" pitchFamily="18" charset="0"/>
              </a:rPr>
              <a:t> </a:t>
            </a:r>
            <a:r>
              <a:rPr lang="vi-VN" sz="2400">
                <a:solidFill>
                  <a:schemeClr val="tx2"/>
                </a:solidFill>
                <a:latin typeface="+mj-lt"/>
              </a:rPr>
              <a:t>means 'full of’ or 'having the quality of the </a:t>
            </a:r>
            <a:r>
              <a:rPr lang="vi-VN" sz="2400" smtClean="0">
                <a:solidFill>
                  <a:schemeClr val="tx2"/>
                </a:solidFill>
                <a:latin typeface="+mj-lt"/>
              </a:rPr>
              <a:t>noun’</a:t>
            </a:r>
          </a:p>
          <a:p>
            <a:r>
              <a:rPr lang="vi-VN" sz="2400" i="1" smtClean="0">
                <a:solidFill>
                  <a:schemeClr val="tx2"/>
                </a:solidFill>
                <a:latin typeface="+mj-lt"/>
                <a:cs typeface="Times New Roman" pitchFamily="18" charset="0"/>
              </a:rPr>
              <a:t>Example: 	care 	</a:t>
            </a:r>
            <a:r>
              <a:rPr lang="vi-VN" sz="2400" i="1" smtClean="0">
                <a:solidFill>
                  <a:schemeClr val="tx2"/>
                </a:solidFill>
                <a:latin typeface="+mj-lt"/>
                <a:cs typeface="Times New Roman" pitchFamily="18" charset="0"/>
                <a:sym typeface="Wingdings" pitchFamily="2" charset="2"/>
              </a:rPr>
              <a:t> 	careful</a:t>
            </a:r>
          </a:p>
          <a:p>
            <a:r>
              <a:rPr lang="vi-VN" sz="2400" i="1">
                <a:solidFill>
                  <a:schemeClr val="tx2"/>
                </a:solidFill>
                <a:latin typeface="+mj-lt"/>
                <a:cs typeface="Times New Roman" pitchFamily="18" charset="0"/>
                <a:sym typeface="Wingdings" pitchFamily="2" charset="2"/>
              </a:rPr>
              <a:t>	</a:t>
            </a:r>
            <a:r>
              <a:rPr lang="vi-VN" sz="2400" i="1" smtClean="0">
                <a:solidFill>
                  <a:schemeClr val="tx2"/>
                </a:solidFill>
                <a:latin typeface="+mj-lt"/>
                <a:cs typeface="Times New Roman" pitchFamily="18" charset="0"/>
                <a:sym typeface="Wingdings" pitchFamily="2" charset="2"/>
              </a:rPr>
              <a:t>	help		helpful</a:t>
            </a:r>
            <a:r>
              <a:rPr lang="vi-VN" sz="2400" i="1" smtClean="0">
                <a:solidFill>
                  <a:schemeClr val="tx2"/>
                </a:solidFill>
                <a:latin typeface="+mj-lt"/>
                <a:cs typeface="Times New Roman" pitchFamily="18" charset="0"/>
              </a:rPr>
              <a:t> </a:t>
            </a:r>
            <a:endParaRPr lang="vi-VN" sz="2400" i="1">
              <a:solidFill>
                <a:schemeClr val="tx2"/>
              </a:solidFill>
              <a:latin typeface="+mj-lt"/>
              <a:cs typeface="Times New Roman" pitchFamily="18" charset="0"/>
            </a:endParaRPr>
          </a:p>
        </p:txBody>
      </p:sp>
      <p:sp>
        <p:nvSpPr>
          <p:cNvPr id="8" name="TextBox 7"/>
          <p:cNvSpPr txBox="1"/>
          <p:nvPr/>
        </p:nvSpPr>
        <p:spPr>
          <a:xfrm>
            <a:off x="0" y="2819400"/>
            <a:ext cx="9144000" cy="1200329"/>
          </a:xfrm>
          <a:prstGeom prst="rect">
            <a:avLst/>
          </a:prstGeom>
          <a:noFill/>
          <a:ln w="28575">
            <a:noFill/>
          </a:ln>
        </p:spPr>
        <p:txBody>
          <a:bodyPr wrap="square" rtlCol="0">
            <a:spAutoFit/>
          </a:bodyPr>
          <a:lstStyle/>
          <a:p>
            <a:r>
              <a:rPr lang="en-US" sz="2400" i="1" smtClean="0">
                <a:solidFill>
                  <a:schemeClr val="tx2"/>
                </a:solidFill>
                <a:latin typeface="Times New Roman" pitchFamily="18" charset="0"/>
                <a:cs typeface="Times New Roman" pitchFamily="18" charset="0"/>
              </a:rPr>
              <a:t> </a:t>
            </a:r>
            <a:r>
              <a:rPr lang="vi-VN" sz="2400" i="1" smtClean="0">
                <a:solidFill>
                  <a:schemeClr val="tx2"/>
                </a:solidFill>
                <a:latin typeface="Times New Roman" pitchFamily="18" charset="0"/>
                <a:cs typeface="Times New Roman" pitchFamily="18" charset="0"/>
              </a:rPr>
              <a:t>- less</a:t>
            </a:r>
            <a:r>
              <a:rPr lang="vi-VN" sz="2400" smtClean="0">
                <a:solidFill>
                  <a:schemeClr val="tx2"/>
                </a:solidFill>
                <a:latin typeface="Times New Roman" pitchFamily="18" charset="0"/>
                <a:cs typeface="Times New Roman" pitchFamily="18" charset="0"/>
              </a:rPr>
              <a:t> often means ‘without’</a:t>
            </a:r>
          </a:p>
          <a:p>
            <a:r>
              <a:rPr lang="vi-VN" sz="2400" i="1" smtClean="0">
                <a:solidFill>
                  <a:schemeClr val="tx2"/>
                </a:solidFill>
                <a:latin typeface="Times New Roman" pitchFamily="18" charset="0"/>
                <a:cs typeface="Times New Roman" pitchFamily="18" charset="0"/>
              </a:rPr>
              <a:t>Example: 	care	</a:t>
            </a:r>
            <a:r>
              <a:rPr lang="vi-VN" sz="2400" i="1" smtClean="0">
                <a:solidFill>
                  <a:schemeClr val="tx2"/>
                </a:solidFill>
                <a:latin typeface="Times New Roman" pitchFamily="18" charset="0"/>
                <a:cs typeface="Times New Roman" pitchFamily="18" charset="0"/>
                <a:sym typeface="Wingdings" pitchFamily="2" charset="2"/>
              </a:rPr>
              <a:t> 	careless</a:t>
            </a:r>
          </a:p>
          <a:p>
            <a:r>
              <a:rPr lang="vi-VN" sz="2400" i="1">
                <a:solidFill>
                  <a:schemeClr val="tx2"/>
                </a:solidFill>
                <a:latin typeface="Times New Roman" pitchFamily="18" charset="0"/>
                <a:cs typeface="Times New Roman" pitchFamily="18" charset="0"/>
                <a:sym typeface="Wingdings" pitchFamily="2" charset="2"/>
              </a:rPr>
              <a:t>	</a:t>
            </a:r>
            <a:r>
              <a:rPr lang="vi-VN" sz="2400" i="1" smtClean="0">
                <a:solidFill>
                  <a:schemeClr val="tx2"/>
                </a:solidFill>
                <a:latin typeface="Times New Roman" pitchFamily="18" charset="0"/>
                <a:cs typeface="Times New Roman" pitchFamily="18" charset="0"/>
                <a:sym typeface="Wingdings" pitchFamily="2" charset="2"/>
              </a:rPr>
              <a:t>	home		homeless</a:t>
            </a:r>
            <a:endParaRPr lang="vi-VN" sz="2400" i="1">
              <a:solidFill>
                <a:schemeClr val="tx2"/>
              </a:solidFill>
              <a:latin typeface="Times New Roman" pitchFamily="18" charset="0"/>
              <a:cs typeface="Times New Roman" pitchFamily="18" charset="0"/>
            </a:endParaRPr>
          </a:p>
        </p:txBody>
      </p:sp>
      <p:sp>
        <p:nvSpPr>
          <p:cNvPr id="5" name="TextBox 4"/>
          <p:cNvSpPr txBox="1"/>
          <p:nvPr/>
        </p:nvSpPr>
        <p:spPr>
          <a:xfrm>
            <a:off x="0" y="4114800"/>
            <a:ext cx="33528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Weight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2" name="TextBox 11"/>
          <p:cNvSpPr txBox="1"/>
          <p:nvPr/>
        </p:nvSpPr>
        <p:spPr>
          <a:xfrm>
            <a:off x="4916" y="4572000"/>
            <a:ext cx="350028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2. Water 		</a:t>
            </a:r>
            <a:r>
              <a:rPr lang="en-US" sz="2400" smtClean="0">
                <a:latin typeface="Times New Roman" pitchFamily="18" charset="0"/>
                <a:cs typeface="Times New Roman" pitchFamily="18" charset="0"/>
                <a:sym typeface="Wingdings" pitchFamily="2" charset="2"/>
              </a:rPr>
              <a:t></a:t>
            </a:r>
            <a:endParaRPr lang="vi-VN" sz="2400">
              <a:latin typeface="Times New Roman" pitchFamily="18" charset="0"/>
              <a:cs typeface="Times New Roman" pitchFamily="18" charset="0"/>
            </a:endParaRPr>
          </a:p>
        </p:txBody>
      </p:sp>
      <p:sp>
        <p:nvSpPr>
          <p:cNvPr id="13" name="TextBox 12"/>
          <p:cNvSpPr txBox="1"/>
          <p:nvPr/>
        </p:nvSpPr>
        <p:spPr>
          <a:xfrm>
            <a:off x="4916" y="5046408"/>
            <a:ext cx="350028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3. Beauty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4" name="TextBox 13"/>
          <p:cNvSpPr txBox="1"/>
          <p:nvPr/>
        </p:nvSpPr>
        <p:spPr>
          <a:xfrm>
            <a:off x="4916" y="5533104"/>
            <a:ext cx="350028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4. Wonder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5" name="TextBox 14"/>
          <p:cNvSpPr txBox="1"/>
          <p:nvPr/>
        </p:nvSpPr>
        <p:spPr>
          <a:xfrm>
            <a:off x="0" y="5980021"/>
            <a:ext cx="33528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5. Resource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6" name="TextBox 15"/>
          <p:cNvSpPr txBox="1"/>
          <p:nvPr/>
        </p:nvSpPr>
        <p:spPr>
          <a:xfrm>
            <a:off x="-2458" y="6390969"/>
            <a:ext cx="3355258" cy="461665"/>
          </a:xfrm>
          <a:prstGeom prst="rect">
            <a:avLst/>
          </a:prstGeom>
          <a:noFill/>
        </p:spPr>
        <p:txBody>
          <a:bodyPr wrap="square" rtlCol="0">
            <a:spAutoFit/>
          </a:bodyPr>
          <a:lstStyle/>
          <a:p>
            <a:r>
              <a:rPr lang="en-US" sz="2400" smtClean="0">
                <a:latin typeface="Times New Roman" pitchFamily="18" charset="0"/>
                <a:cs typeface="Times New Roman" pitchFamily="18" charset="0"/>
              </a:rPr>
              <a:t>6. Air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7" name="TextBox 16"/>
          <p:cNvSpPr txBox="1"/>
          <p:nvPr/>
        </p:nvSpPr>
        <p:spPr>
          <a:xfrm>
            <a:off x="3345426" y="4114800"/>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Weightless </a:t>
            </a:r>
            <a:endParaRPr lang="vi-VN" sz="2400">
              <a:solidFill>
                <a:srgbClr val="C00000"/>
              </a:solidFill>
              <a:latin typeface="Times New Roman" pitchFamily="18" charset="0"/>
              <a:cs typeface="Times New Roman" pitchFamily="18" charset="0"/>
            </a:endParaRPr>
          </a:p>
        </p:txBody>
      </p:sp>
      <p:sp>
        <p:nvSpPr>
          <p:cNvPr id="18" name="TextBox 17"/>
          <p:cNvSpPr txBox="1"/>
          <p:nvPr/>
        </p:nvSpPr>
        <p:spPr>
          <a:xfrm>
            <a:off x="3352800" y="4571999"/>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Waterless</a:t>
            </a:r>
            <a:endParaRPr lang="vi-VN" sz="2400">
              <a:solidFill>
                <a:srgbClr val="C00000"/>
              </a:solidFill>
              <a:latin typeface="Times New Roman" pitchFamily="18" charset="0"/>
              <a:cs typeface="Times New Roman" pitchFamily="18" charset="0"/>
            </a:endParaRPr>
          </a:p>
        </p:txBody>
      </p:sp>
      <p:sp>
        <p:nvSpPr>
          <p:cNvPr id="19" name="TextBox 18"/>
          <p:cNvSpPr txBox="1"/>
          <p:nvPr/>
        </p:nvSpPr>
        <p:spPr>
          <a:xfrm>
            <a:off x="3352800" y="5046408"/>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Beautiful</a:t>
            </a:r>
            <a:endParaRPr lang="vi-VN" sz="2400">
              <a:solidFill>
                <a:srgbClr val="C00000"/>
              </a:solidFill>
              <a:latin typeface="Times New Roman" pitchFamily="18" charset="0"/>
              <a:cs typeface="Times New Roman" pitchFamily="18" charset="0"/>
            </a:endParaRPr>
          </a:p>
        </p:txBody>
      </p:sp>
      <p:sp>
        <p:nvSpPr>
          <p:cNvPr id="20" name="TextBox 19"/>
          <p:cNvSpPr txBox="1"/>
          <p:nvPr/>
        </p:nvSpPr>
        <p:spPr>
          <a:xfrm>
            <a:off x="3352800" y="5533104"/>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Wonderful</a:t>
            </a:r>
            <a:endParaRPr lang="vi-VN" sz="2400">
              <a:solidFill>
                <a:srgbClr val="C00000"/>
              </a:solidFill>
              <a:latin typeface="Times New Roman" pitchFamily="18" charset="0"/>
              <a:cs typeface="Times New Roman" pitchFamily="18" charset="0"/>
            </a:endParaRPr>
          </a:p>
        </p:txBody>
      </p:sp>
      <p:sp>
        <p:nvSpPr>
          <p:cNvPr id="21" name="TextBox 20"/>
          <p:cNvSpPr txBox="1"/>
          <p:nvPr/>
        </p:nvSpPr>
        <p:spPr>
          <a:xfrm>
            <a:off x="3352800" y="5994769"/>
            <a:ext cx="57912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Resourceless/ Resourceful</a:t>
            </a:r>
            <a:endParaRPr lang="vi-VN" sz="2400">
              <a:solidFill>
                <a:srgbClr val="C00000"/>
              </a:solidFill>
              <a:latin typeface="Times New Roman" pitchFamily="18" charset="0"/>
              <a:cs typeface="Times New Roman" pitchFamily="18" charset="0"/>
            </a:endParaRPr>
          </a:p>
        </p:txBody>
      </p:sp>
      <p:sp>
        <p:nvSpPr>
          <p:cNvPr id="22" name="TextBox 21"/>
          <p:cNvSpPr txBox="1"/>
          <p:nvPr/>
        </p:nvSpPr>
        <p:spPr>
          <a:xfrm>
            <a:off x="3352800" y="6401251"/>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Airless</a:t>
            </a:r>
            <a:endParaRPr lang="vi-VN" sz="24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83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7" grpId="0"/>
      <p:bldP spid="8" grpId="0"/>
      <p:bldP spid="5" grpId="0"/>
      <p:bldP spid="12" grpId="0"/>
      <p:bldP spid="13"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2" y="914400"/>
            <a:ext cx="9153832" cy="1295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0" y="83403"/>
            <a:ext cx="9144000" cy="830997"/>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Ex 4b: Now use the topic of  space to make a sentence for each new word. Compare your sentences with a partner.</a:t>
            </a:r>
            <a:endParaRPr lang="vi-VN" sz="2400" b="1">
              <a:solidFill>
                <a:srgbClr val="FF0000"/>
              </a:solidFill>
              <a:latin typeface="Times New Roman" pitchFamily="18" charset="0"/>
              <a:cs typeface="Times New Roman" pitchFamily="18" charset="0"/>
            </a:endParaRPr>
          </a:p>
        </p:txBody>
      </p:sp>
      <p:sp>
        <p:nvSpPr>
          <p:cNvPr id="7" name="TextBox 6"/>
          <p:cNvSpPr txBox="1"/>
          <p:nvPr/>
        </p:nvSpPr>
        <p:spPr>
          <a:xfrm>
            <a:off x="0" y="1066800"/>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Weightless </a:t>
            </a:r>
            <a:endParaRPr lang="vi-VN" sz="2400">
              <a:solidFill>
                <a:srgbClr val="C00000"/>
              </a:solidFill>
              <a:latin typeface="Times New Roman" pitchFamily="18" charset="0"/>
              <a:cs typeface="Times New Roman" pitchFamily="18" charset="0"/>
            </a:endParaRPr>
          </a:p>
        </p:txBody>
      </p:sp>
      <p:sp>
        <p:nvSpPr>
          <p:cNvPr id="8" name="TextBox 7"/>
          <p:cNvSpPr txBox="1"/>
          <p:nvPr/>
        </p:nvSpPr>
        <p:spPr>
          <a:xfrm>
            <a:off x="3352800" y="1101212"/>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Waterless</a:t>
            </a:r>
            <a:endParaRPr lang="vi-VN" sz="2400">
              <a:solidFill>
                <a:srgbClr val="C00000"/>
              </a:solidFill>
              <a:latin typeface="Times New Roman" pitchFamily="18" charset="0"/>
              <a:cs typeface="Times New Roman" pitchFamily="18" charset="0"/>
            </a:endParaRPr>
          </a:p>
        </p:txBody>
      </p:sp>
      <p:sp>
        <p:nvSpPr>
          <p:cNvPr id="9" name="TextBox 8"/>
          <p:cNvSpPr txBox="1"/>
          <p:nvPr/>
        </p:nvSpPr>
        <p:spPr>
          <a:xfrm>
            <a:off x="6690852" y="1066799"/>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Beautiful</a:t>
            </a:r>
            <a:endParaRPr lang="vi-VN" sz="2400">
              <a:solidFill>
                <a:srgbClr val="C00000"/>
              </a:solidFill>
              <a:latin typeface="Times New Roman" pitchFamily="18" charset="0"/>
              <a:cs typeface="Times New Roman" pitchFamily="18" charset="0"/>
            </a:endParaRPr>
          </a:p>
        </p:txBody>
      </p:sp>
      <p:sp>
        <p:nvSpPr>
          <p:cNvPr id="10" name="TextBox 9"/>
          <p:cNvSpPr txBox="1"/>
          <p:nvPr/>
        </p:nvSpPr>
        <p:spPr>
          <a:xfrm>
            <a:off x="7374" y="1600200"/>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Wonderful</a:t>
            </a:r>
            <a:endParaRPr lang="vi-VN" sz="2400">
              <a:solidFill>
                <a:srgbClr val="C00000"/>
              </a:solidFill>
              <a:latin typeface="Times New Roman" pitchFamily="18" charset="0"/>
              <a:cs typeface="Times New Roman" pitchFamily="18" charset="0"/>
            </a:endParaRPr>
          </a:p>
        </p:txBody>
      </p:sp>
      <p:sp>
        <p:nvSpPr>
          <p:cNvPr id="11" name="TextBox 10"/>
          <p:cNvSpPr txBox="1"/>
          <p:nvPr/>
        </p:nvSpPr>
        <p:spPr>
          <a:xfrm>
            <a:off x="2369574" y="1599748"/>
            <a:ext cx="3878826"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Resourceless/ Resourceful</a:t>
            </a:r>
            <a:endParaRPr lang="vi-VN" sz="2400">
              <a:solidFill>
                <a:srgbClr val="C00000"/>
              </a:solidFill>
              <a:latin typeface="Times New Roman" pitchFamily="18" charset="0"/>
              <a:cs typeface="Times New Roman" pitchFamily="18" charset="0"/>
            </a:endParaRPr>
          </a:p>
        </p:txBody>
      </p:sp>
      <p:sp>
        <p:nvSpPr>
          <p:cNvPr id="14" name="TextBox 13"/>
          <p:cNvSpPr txBox="1"/>
          <p:nvPr/>
        </p:nvSpPr>
        <p:spPr>
          <a:xfrm>
            <a:off x="6858000" y="1599747"/>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Airless</a:t>
            </a:r>
            <a:endParaRPr lang="vi-VN" sz="2400">
              <a:solidFill>
                <a:srgbClr val="C00000"/>
              </a:solidFill>
              <a:latin typeface="Times New Roman" pitchFamily="18" charset="0"/>
              <a:cs typeface="Times New Roman" pitchFamily="18" charset="0"/>
            </a:endParaRPr>
          </a:p>
        </p:txBody>
      </p:sp>
      <p:sp>
        <p:nvSpPr>
          <p:cNvPr id="16" name="TextBox 15"/>
          <p:cNvSpPr txBox="1"/>
          <p:nvPr/>
        </p:nvSpPr>
        <p:spPr>
          <a:xfrm>
            <a:off x="-9832" y="2362200"/>
            <a:ext cx="1676400" cy="461665"/>
          </a:xfrm>
          <a:prstGeom prst="rect">
            <a:avLst/>
          </a:prstGeom>
          <a:noFill/>
        </p:spPr>
        <p:txBody>
          <a:bodyPr wrap="square" rtlCol="0">
            <a:spAutoFit/>
          </a:bodyPr>
          <a:lstStyle/>
          <a:p>
            <a:r>
              <a:rPr lang="en-US" sz="2400" i="1" smtClean="0">
                <a:solidFill>
                  <a:schemeClr val="tx2"/>
                </a:solidFill>
                <a:latin typeface="Times New Roman" pitchFamily="18" charset="0"/>
                <a:cs typeface="Times New Roman" pitchFamily="18" charset="0"/>
              </a:rPr>
              <a:t>Example:</a:t>
            </a:r>
            <a:endParaRPr lang="vi-VN" sz="2400" i="1">
              <a:solidFill>
                <a:schemeClr val="tx2"/>
              </a:solidFill>
              <a:latin typeface="Times New Roman" pitchFamily="18" charset="0"/>
              <a:cs typeface="Times New Roman" pitchFamily="18" charset="0"/>
            </a:endParaRPr>
          </a:p>
        </p:txBody>
      </p:sp>
      <p:sp>
        <p:nvSpPr>
          <p:cNvPr id="18" name="TextBox 17"/>
          <p:cNvSpPr txBox="1"/>
          <p:nvPr/>
        </p:nvSpPr>
        <p:spPr>
          <a:xfrm>
            <a:off x="722670" y="2833697"/>
            <a:ext cx="7202129" cy="461665"/>
          </a:xfrm>
          <a:prstGeom prst="rect">
            <a:avLst/>
          </a:prstGeom>
          <a:noFill/>
        </p:spPr>
        <p:txBody>
          <a:bodyPr wrap="square" rtlCol="0">
            <a:spAutoFit/>
          </a:bodyPr>
          <a:lstStyle/>
          <a:p>
            <a:r>
              <a:rPr lang="en-US" sz="2400" smtClean="0">
                <a:latin typeface="Times New Roman" pitchFamily="18" charset="0"/>
                <a:cs typeface="Times New Roman" pitchFamily="18" charset="0"/>
              </a:rPr>
              <a:t>- Earth looks </a:t>
            </a:r>
            <a:r>
              <a:rPr lang="en-US" sz="2400" u="sng" smtClean="0">
                <a:latin typeface="Times New Roman" pitchFamily="18" charset="0"/>
                <a:cs typeface="Times New Roman" pitchFamily="18" charset="0"/>
              </a:rPr>
              <a:t>beautiful</a:t>
            </a:r>
            <a:r>
              <a:rPr lang="en-US" sz="2400" smtClean="0">
                <a:latin typeface="Times New Roman" pitchFamily="18" charset="0"/>
                <a:cs typeface="Times New Roman" pitchFamily="18" charset="0"/>
              </a:rPr>
              <a:t> from space</a:t>
            </a:r>
            <a:endParaRPr lang="vi-VN" sz="2400">
              <a:latin typeface="Times New Roman" pitchFamily="18" charset="0"/>
              <a:cs typeface="Times New Roman" pitchFamily="18" charset="0"/>
            </a:endParaRPr>
          </a:p>
        </p:txBody>
      </p:sp>
      <p:sp>
        <p:nvSpPr>
          <p:cNvPr id="19" name="TextBox 18"/>
          <p:cNvSpPr txBox="1"/>
          <p:nvPr/>
        </p:nvSpPr>
        <p:spPr>
          <a:xfrm>
            <a:off x="707922" y="3400156"/>
            <a:ext cx="7202129" cy="461665"/>
          </a:xfrm>
          <a:prstGeom prst="rect">
            <a:avLst/>
          </a:prstGeom>
          <a:noFill/>
        </p:spPr>
        <p:txBody>
          <a:bodyPr wrap="square" rtlCol="0">
            <a:spAutoFit/>
          </a:bodyPr>
          <a:lstStyle/>
          <a:p>
            <a:r>
              <a:rPr lang="en-US" sz="2400" smtClean="0">
                <a:latin typeface="Times New Roman" pitchFamily="18" charset="0"/>
                <a:cs typeface="Times New Roman" pitchFamily="18" charset="0"/>
              </a:rPr>
              <a:t>- Venus is a dry and </a:t>
            </a:r>
            <a:r>
              <a:rPr lang="en-US" sz="2400" u="sng" smtClean="0">
                <a:latin typeface="Times New Roman" pitchFamily="18" charset="0"/>
                <a:cs typeface="Times New Roman" pitchFamily="18" charset="0"/>
              </a:rPr>
              <a:t>waterless</a:t>
            </a:r>
            <a:r>
              <a:rPr lang="en-US" sz="2400" smtClean="0">
                <a:latin typeface="Times New Roman" pitchFamily="18" charset="0"/>
                <a:cs typeface="Times New Roman" pitchFamily="18" charset="0"/>
              </a:rPr>
              <a:t> planet.</a:t>
            </a:r>
            <a:endParaRPr lang="vi-VN" sz="2400">
              <a:latin typeface="Times New Roman" pitchFamily="18" charset="0"/>
              <a:cs typeface="Times New Roman" pitchFamily="18" charset="0"/>
            </a:endParaRPr>
          </a:p>
        </p:txBody>
      </p:sp>
      <p:sp>
        <p:nvSpPr>
          <p:cNvPr id="20" name="TextBox 19"/>
          <p:cNvSpPr txBox="1"/>
          <p:nvPr/>
        </p:nvSpPr>
        <p:spPr>
          <a:xfrm>
            <a:off x="707921" y="4002132"/>
            <a:ext cx="7202129" cy="461665"/>
          </a:xfrm>
          <a:prstGeom prst="rect">
            <a:avLst/>
          </a:prstGeom>
          <a:noFill/>
        </p:spPr>
        <p:txBody>
          <a:bodyPr wrap="square" rtlCol="0">
            <a:spAutoFit/>
          </a:bodyPr>
          <a:lstStyle/>
          <a:p>
            <a:r>
              <a:rPr lang="en-US" sz="2400" smtClean="0">
                <a:latin typeface="Times New Roman" pitchFamily="18" charset="0"/>
                <a:cs typeface="Times New Roman" pitchFamily="18" charset="0"/>
              </a:rPr>
              <a:t>- The Earth is a </a:t>
            </a:r>
            <a:r>
              <a:rPr lang="en-US" sz="2400" u="sng" smtClean="0">
                <a:latin typeface="Times New Roman" pitchFamily="18" charset="0"/>
                <a:cs typeface="Times New Roman" pitchFamily="18" charset="0"/>
              </a:rPr>
              <a:t>wonderful</a:t>
            </a:r>
            <a:r>
              <a:rPr lang="en-US" sz="2400" smtClean="0">
                <a:latin typeface="Times New Roman" pitchFamily="18" charset="0"/>
                <a:cs typeface="Times New Roman" pitchFamily="18" charset="0"/>
              </a:rPr>
              <a:t> planet.</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31209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600200"/>
            <a:ext cx="9143999" cy="2667000"/>
          </a:xfrm>
          <a:prstGeom prst="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0" y="0"/>
            <a:ext cx="9144000" cy="523220"/>
          </a:xfrm>
          <a:prstGeom prst="rect">
            <a:avLst/>
          </a:prstGeom>
          <a:no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III. </a:t>
            </a:r>
            <a:r>
              <a:rPr lang="en-US" sz="2800" b="1" dirty="0" smtClean="0">
                <a:solidFill>
                  <a:srgbClr val="FF0000"/>
                </a:solidFill>
                <a:latin typeface="Times New Roman" pitchFamily="18" charset="0"/>
                <a:cs typeface="Times New Roman" pitchFamily="18" charset="0"/>
              </a:rPr>
              <a:t>Pronunciation</a:t>
            </a:r>
            <a:endParaRPr lang="vi-VN" sz="2800" b="1" dirty="0">
              <a:solidFill>
                <a:srgbClr val="FF0000"/>
              </a:solidFill>
              <a:latin typeface="Times New Roman" pitchFamily="18" charset="0"/>
              <a:cs typeface="Times New Roman" pitchFamily="18" charset="0"/>
            </a:endParaRPr>
          </a:p>
        </p:txBody>
      </p:sp>
      <p:sp>
        <p:nvSpPr>
          <p:cNvPr id="21" name="TextBox 20"/>
          <p:cNvSpPr txBox="1"/>
          <p:nvPr/>
        </p:nvSpPr>
        <p:spPr>
          <a:xfrm>
            <a:off x="-34413" y="457200"/>
            <a:ext cx="9144000" cy="523220"/>
          </a:xfrm>
          <a:prstGeom prst="rect">
            <a:avLst/>
          </a:prstGeom>
          <a:noFill/>
        </p:spPr>
        <p:txBody>
          <a:bodyPr wrap="square" rtlCol="0">
            <a:spAutoFit/>
          </a:bodyPr>
          <a:lstStyle/>
          <a:p>
            <a:pPr algn="ctr"/>
            <a:r>
              <a:rPr lang="en-US" sz="2800" b="1" smtClean="0">
                <a:solidFill>
                  <a:srgbClr val="FF0000"/>
                </a:solidFill>
                <a:latin typeface="Times New Roman" pitchFamily="18" charset="0"/>
                <a:cs typeface="Times New Roman" pitchFamily="18" charset="0"/>
              </a:rPr>
              <a:t>Stress in words ending in </a:t>
            </a:r>
            <a:r>
              <a:rPr lang="en-US" sz="2800" b="1" i="1" smtClean="0">
                <a:solidFill>
                  <a:srgbClr val="FF0000"/>
                </a:solidFill>
                <a:latin typeface="Times New Roman" pitchFamily="18" charset="0"/>
                <a:cs typeface="Times New Roman" pitchFamily="18" charset="0"/>
              </a:rPr>
              <a:t>–ful </a:t>
            </a:r>
            <a:r>
              <a:rPr lang="en-US" sz="2800" b="1" smtClean="0">
                <a:solidFill>
                  <a:srgbClr val="FF0000"/>
                </a:solidFill>
                <a:latin typeface="Times New Roman" pitchFamily="18" charset="0"/>
                <a:cs typeface="Times New Roman" pitchFamily="18" charset="0"/>
              </a:rPr>
              <a:t>or </a:t>
            </a:r>
            <a:r>
              <a:rPr lang="en-US" sz="2800" b="1" i="1" smtClean="0">
                <a:solidFill>
                  <a:srgbClr val="FF0000"/>
                </a:solidFill>
                <a:latin typeface="Times New Roman" pitchFamily="18" charset="0"/>
                <a:cs typeface="Times New Roman" pitchFamily="18" charset="0"/>
              </a:rPr>
              <a:t>- less</a:t>
            </a:r>
            <a:endParaRPr lang="vi-VN" sz="2800" b="1">
              <a:solidFill>
                <a:srgbClr val="FF0000"/>
              </a:solidFill>
              <a:latin typeface="Times New Roman" pitchFamily="18" charset="0"/>
              <a:cs typeface="Times New Roman" pitchFamily="18" charset="0"/>
            </a:endParaRPr>
          </a:p>
        </p:txBody>
      </p:sp>
      <p:sp>
        <p:nvSpPr>
          <p:cNvPr id="4" name="TextBox 3"/>
          <p:cNvSpPr txBox="1"/>
          <p:nvPr/>
        </p:nvSpPr>
        <p:spPr>
          <a:xfrm>
            <a:off x="0" y="1600200"/>
            <a:ext cx="914400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When we add </a:t>
            </a:r>
            <a:r>
              <a:rPr lang="en-US" sz="2400" i="1" smtClean="0">
                <a:latin typeface="Times New Roman" pitchFamily="18" charset="0"/>
                <a:cs typeface="Times New Roman" pitchFamily="18" charset="0"/>
              </a:rPr>
              <a:t>–ful </a:t>
            </a:r>
            <a:r>
              <a:rPr lang="en-US" sz="2400" smtClean="0">
                <a:latin typeface="Times New Roman" pitchFamily="18" charset="0"/>
                <a:cs typeface="Times New Roman" pitchFamily="18" charset="0"/>
              </a:rPr>
              <a:t>or </a:t>
            </a:r>
            <a:r>
              <a:rPr lang="en-US" sz="2400" i="1" smtClean="0">
                <a:latin typeface="Times New Roman" pitchFamily="18" charset="0"/>
                <a:cs typeface="Times New Roman" pitchFamily="18" charset="0"/>
              </a:rPr>
              <a:t>–less</a:t>
            </a:r>
            <a:r>
              <a:rPr lang="en-US" sz="2400" smtClean="0">
                <a:latin typeface="Times New Roman" pitchFamily="18" charset="0"/>
                <a:cs typeface="Times New Roman" pitchFamily="18" charset="0"/>
              </a:rPr>
              <a:t> to nouns or verbs to form adjectives, the stress of the words </a:t>
            </a:r>
            <a:r>
              <a:rPr lang="en-US" sz="2400" b="1" smtClean="0">
                <a:latin typeface="Times New Roman" pitchFamily="18" charset="0"/>
                <a:cs typeface="Times New Roman" pitchFamily="18" charset="0"/>
              </a:rPr>
              <a:t>remain unchanged</a:t>
            </a:r>
            <a:r>
              <a:rPr lang="en-US"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22" name="TextBox 21"/>
          <p:cNvSpPr txBox="1"/>
          <p:nvPr/>
        </p:nvSpPr>
        <p:spPr>
          <a:xfrm>
            <a:off x="529711" y="2438400"/>
            <a:ext cx="7616314" cy="830997"/>
          </a:xfrm>
          <a:prstGeom prst="rect">
            <a:avLst/>
          </a:prstGeom>
          <a:noFill/>
        </p:spPr>
        <p:txBody>
          <a:bodyPr wrap="square" rtlCol="0">
            <a:spAutoFit/>
          </a:bodyPr>
          <a:lstStyle/>
          <a:p>
            <a:r>
              <a:rPr lang="en-US" sz="2400" b="1" i="1" smtClean="0">
                <a:solidFill>
                  <a:schemeClr val="tx2"/>
                </a:solidFill>
                <a:latin typeface="Times New Roman" pitchFamily="18" charset="0"/>
                <a:cs typeface="Times New Roman" pitchFamily="18" charset="0"/>
              </a:rPr>
              <a:t>Example:</a:t>
            </a:r>
          </a:p>
          <a:p>
            <a:r>
              <a:rPr lang="en-US" sz="2400" smtClean="0">
                <a:latin typeface="Times New Roman" pitchFamily="18" charset="0"/>
                <a:cs typeface="Times New Roman" pitchFamily="18" charset="0"/>
              </a:rPr>
              <a:t>‘water	</a:t>
            </a:r>
            <a:r>
              <a:rPr lang="en-US" sz="2400" smtClean="0">
                <a:latin typeface="Times New Roman" pitchFamily="18" charset="0"/>
                <a:cs typeface="Times New Roman" pitchFamily="18" charset="0"/>
                <a:sym typeface="Wingdings" pitchFamily="2" charset="2"/>
              </a:rPr>
              <a:t>	‘waterless</a:t>
            </a:r>
            <a:endParaRPr lang="vi-VN" sz="2400">
              <a:latin typeface="Times New Roman" pitchFamily="18" charset="0"/>
              <a:cs typeface="Times New Roman" pitchFamily="18" charset="0"/>
            </a:endParaRPr>
          </a:p>
        </p:txBody>
      </p:sp>
      <p:sp>
        <p:nvSpPr>
          <p:cNvPr id="23" name="TextBox 22"/>
          <p:cNvSpPr txBox="1"/>
          <p:nvPr/>
        </p:nvSpPr>
        <p:spPr>
          <a:xfrm>
            <a:off x="537086" y="3235326"/>
            <a:ext cx="761631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‘hope	</a:t>
            </a:r>
            <a:r>
              <a:rPr lang="en-US" sz="2400" smtClean="0">
                <a:latin typeface="Times New Roman" pitchFamily="18" charset="0"/>
                <a:cs typeface="Times New Roman" pitchFamily="18" charset="0"/>
                <a:sym typeface="Wingdings" pitchFamily="2" charset="2"/>
              </a:rPr>
              <a:t>	‘hopeless/ ‘hopeful</a:t>
            </a:r>
            <a:endParaRPr lang="vi-VN" sz="2400">
              <a:latin typeface="Times New Roman" pitchFamily="18" charset="0"/>
              <a:cs typeface="Times New Roman" pitchFamily="18" charset="0"/>
            </a:endParaRPr>
          </a:p>
        </p:txBody>
      </p:sp>
      <p:sp>
        <p:nvSpPr>
          <p:cNvPr id="24" name="TextBox 23"/>
          <p:cNvSpPr txBox="1"/>
          <p:nvPr/>
        </p:nvSpPr>
        <p:spPr>
          <a:xfrm>
            <a:off x="526025" y="3696991"/>
            <a:ext cx="761631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for’get	</a:t>
            </a:r>
            <a:r>
              <a:rPr lang="en-US" sz="2400" smtClean="0">
                <a:latin typeface="Times New Roman" pitchFamily="18" charset="0"/>
                <a:cs typeface="Times New Roman" pitchFamily="18" charset="0"/>
                <a:sym typeface="Wingdings" pitchFamily="2" charset="2"/>
              </a:rPr>
              <a:t>	for’getful</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23265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58"/>
            <a:ext cx="9313607" cy="830997"/>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Ex 5: Put the stress in the </a:t>
            </a:r>
            <a:r>
              <a:rPr lang="en-US" sz="2400" b="1" dirty="0" err="1" smtClean="0">
                <a:solidFill>
                  <a:srgbClr val="FF0000"/>
                </a:solidFill>
                <a:latin typeface="Times New Roman" pitchFamily="18" charset="0"/>
                <a:cs typeface="Times New Roman" pitchFamily="18" charset="0"/>
              </a:rPr>
              <a:t>corret</a:t>
            </a:r>
            <a:r>
              <a:rPr lang="en-US" sz="2400" b="1" dirty="0" smtClean="0">
                <a:solidFill>
                  <a:srgbClr val="FF0000"/>
                </a:solidFill>
                <a:latin typeface="Times New Roman" pitchFamily="18" charset="0"/>
                <a:cs typeface="Times New Roman" pitchFamily="18" charset="0"/>
              </a:rPr>
              <a:t> place in the words. Then listen and check</a:t>
            </a:r>
            <a:endParaRPr lang="vi-VN" sz="24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55296155"/>
              </p:ext>
            </p:extLst>
          </p:nvPr>
        </p:nvGraphicFramePr>
        <p:xfrm>
          <a:off x="0" y="2100345"/>
          <a:ext cx="9144000" cy="2565399"/>
        </p:xfrm>
        <a:graphic>
          <a:graphicData uri="http://schemas.openxmlformats.org/drawingml/2006/table">
            <a:tbl>
              <a:tblPr firstRow="1" bandRow="1">
                <a:tableStyleId>{5C22544A-7EE6-4342-B048-85BDC9FD1C3A}</a:tableStyleId>
              </a:tblPr>
              <a:tblGrid>
                <a:gridCol w="3048000"/>
                <a:gridCol w="3048000"/>
                <a:gridCol w="3048000"/>
              </a:tblGrid>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4" name="TextBox 3"/>
          <p:cNvSpPr txBox="1"/>
          <p:nvPr/>
        </p:nvSpPr>
        <p:spPr>
          <a:xfrm>
            <a:off x="228600" y="2236121"/>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thoughtless</a:t>
            </a:r>
            <a:endParaRPr lang="vi-VN" sz="3200">
              <a:latin typeface="Times New Roman" pitchFamily="18" charset="0"/>
              <a:cs typeface="Times New Roman" pitchFamily="18" charset="0"/>
            </a:endParaRPr>
          </a:p>
        </p:txBody>
      </p:sp>
      <p:sp>
        <p:nvSpPr>
          <p:cNvPr id="18" name="TextBox 17"/>
          <p:cNvSpPr txBox="1"/>
          <p:nvPr/>
        </p:nvSpPr>
        <p:spPr>
          <a:xfrm>
            <a:off x="226142" y="3095040"/>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meaningless</a:t>
            </a:r>
            <a:endParaRPr lang="vi-VN" sz="3200">
              <a:latin typeface="Times New Roman" pitchFamily="18" charset="0"/>
              <a:cs typeface="Times New Roman" pitchFamily="18" charset="0"/>
            </a:endParaRPr>
          </a:p>
        </p:txBody>
      </p:sp>
      <p:sp>
        <p:nvSpPr>
          <p:cNvPr id="22" name="TextBox 21"/>
          <p:cNvSpPr txBox="1"/>
          <p:nvPr/>
        </p:nvSpPr>
        <p:spPr>
          <a:xfrm>
            <a:off x="228600" y="3950448"/>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useless</a:t>
            </a:r>
            <a:endParaRPr lang="vi-VN" sz="3200">
              <a:latin typeface="Times New Roman" pitchFamily="18" charset="0"/>
              <a:cs typeface="Times New Roman" pitchFamily="18" charset="0"/>
            </a:endParaRPr>
          </a:p>
        </p:txBody>
      </p:sp>
      <p:sp>
        <p:nvSpPr>
          <p:cNvPr id="23" name="TextBox 22"/>
          <p:cNvSpPr txBox="1"/>
          <p:nvPr/>
        </p:nvSpPr>
        <p:spPr>
          <a:xfrm>
            <a:off x="3399503" y="2236120"/>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meaningful</a:t>
            </a:r>
            <a:endParaRPr lang="vi-VN" sz="3200">
              <a:latin typeface="Times New Roman" pitchFamily="18" charset="0"/>
              <a:cs typeface="Times New Roman" pitchFamily="18" charset="0"/>
            </a:endParaRPr>
          </a:p>
        </p:txBody>
      </p:sp>
      <p:sp>
        <p:nvSpPr>
          <p:cNvPr id="24" name="TextBox 23"/>
          <p:cNvSpPr txBox="1"/>
          <p:nvPr/>
        </p:nvSpPr>
        <p:spPr>
          <a:xfrm>
            <a:off x="3399503" y="3095039"/>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helpful</a:t>
            </a:r>
            <a:endParaRPr lang="vi-VN" sz="3200">
              <a:latin typeface="Times New Roman" pitchFamily="18" charset="0"/>
              <a:cs typeface="Times New Roman" pitchFamily="18" charset="0"/>
            </a:endParaRPr>
          </a:p>
        </p:txBody>
      </p:sp>
      <p:sp>
        <p:nvSpPr>
          <p:cNvPr id="25" name="TextBox 24"/>
          <p:cNvSpPr txBox="1"/>
          <p:nvPr/>
        </p:nvSpPr>
        <p:spPr>
          <a:xfrm>
            <a:off x="3399503" y="3950448"/>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plentiful</a:t>
            </a:r>
            <a:endParaRPr lang="vi-VN" sz="3200">
              <a:latin typeface="Times New Roman" pitchFamily="18" charset="0"/>
              <a:cs typeface="Times New Roman" pitchFamily="18" charset="0"/>
            </a:endParaRPr>
          </a:p>
        </p:txBody>
      </p:sp>
      <p:sp>
        <p:nvSpPr>
          <p:cNvPr id="26" name="TextBox 25"/>
          <p:cNvSpPr txBox="1"/>
          <p:nvPr/>
        </p:nvSpPr>
        <p:spPr>
          <a:xfrm>
            <a:off x="6400800" y="2236121"/>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helpless</a:t>
            </a:r>
            <a:endParaRPr lang="vi-VN" sz="3200">
              <a:latin typeface="Times New Roman" pitchFamily="18" charset="0"/>
              <a:cs typeface="Times New Roman" pitchFamily="18" charset="0"/>
            </a:endParaRPr>
          </a:p>
        </p:txBody>
      </p:sp>
      <p:sp>
        <p:nvSpPr>
          <p:cNvPr id="27" name="TextBox 26"/>
          <p:cNvSpPr txBox="1"/>
          <p:nvPr/>
        </p:nvSpPr>
        <p:spPr>
          <a:xfrm>
            <a:off x="6400800" y="3095038"/>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thoughtful</a:t>
            </a:r>
            <a:endParaRPr lang="vi-VN" sz="3200">
              <a:latin typeface="Times New Roman" pitchFamily="18" charset="0"/>
              <a:cs typeface="Times New Roman" pitchFamily="18" charset="0"/>
            </a:endParaRPr>
          </a:p>
        </p:txBody>
      </p:sp>
      <p:sp>
        <p:nvSpPr>
          <p:cNvPr id="28" name="TextBox 27"/>
          <p:cNvSpPr txBox="1"/>
          <p:nvPr/>
        </p:nvSpPr>
        <p:spPr>
          <a:xfrm>
            <a:off x="6400800" y="3950447"/>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useful</a:t>
            </a:r>
            <a:endParaRPr lang="vi-VN" sz="3200">
              <a:latin typeface="Times New Roman" pitchFamily="18" charset="0"/>
              <a:cs typeface="Times New Roman" pitchFamily="18" charset="0"/>
            </a:endParaRPr>
          </a:p>
        </p:txBody>
      </p:sp>
      <p:pic>
        <p:nvPicPr>
          <p:cNvPr id="5" name="T60_Pronunciation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666307"/>
            <a:ext cx="776748" cy="776748"/>
          </a:xfrm>
          <a:prstGeom prst="rect">
            <a:avLst/>
          </a:prstGeom>
        </p:spPr>
      </p:pic>
      <p:sp>
        <p:nvSpPr>
          <p:cNvPr id="6" name="Moon 5"/>
          <p:cNvSpPr/>
          <p:nvPr/>
        </p:nvSpPr>
        <p:spPr>
          <a:xfrm>
            <a:off x="228600" y="2273881"/>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Moon 29"/>
          <p:cNvSpPr/>
          <p:nvPr/>
        </p:nvSpPr>
        <p:spPr>
          <a:xfrm>
            <a:off x="265223" y="322290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Moon 30"/>
          <p:cNvSpPr/>
          <p:nvPr/>
        </p:nvSpPr>
        <p:spPr>
          <a:xfrm>
            <a:off x="274319" y="407831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Moon 31"/>
          <p:cNvSpPr/>
          <p:nvPr/>
        </p:nvSpPr>
        <p:spPr>
          <a:xfrm>
            <a:off x="3405156" y="2344021"/>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Moon 32"/>
          <p:cNvSpPr/>
          <p:nvPr/>
        </p:nvSpPr>
        <p:spPr>
          <a:xfrm>
            <a:off x="3428015" y="314064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Moon 33"/>
          <p:cNvSpPr/>
          <p:nvPr/>
        </p:nvSpPr>
        <p:spPr>
          <a:xfrm>
            <a:off x="3428015" y="399605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Moon 34"/>
          <p:cNvSpPr/>
          <p:nvPr/>
        </p:nvSpPr>
        <p:spPr>
          <a:xfrm>
            <a:off x="6400800" y="227519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Moon 35"/>
          <p:cNvSpPr/>
          <p:nvPr/>
        </p:nvSpPr>
        <p:spPr>
          <a:xfrm>
            <a:off x="6446519" y="314064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Moon 36"/>
          <p:cNvSpPr/>
          <p:nvPr/>
        </p:nvSpPr>
        <p:spPr>
          <a:xfrm>
            <a:off x="6446518" y="3996054"/>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992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2729" fill="hold"/>
                                        <p:tgtEl>
                                          <p:spTgt spid="5"/>
                                        </p:tgtEl>
                                      </p:cBhvr>
                                    </p:cmd>
                                  </p:childTnLst>
                                </p:cTn>
                              </p:par>
                            </p:childTnLst>
                          </p:cTn>
                        </p:par>
                      </p:childTnLst>
                    </p:cTn>
                  </p:par>
                </p:childTnLst>
              </p:cTn>
              <p:nextCondLst>
                <p:cond evt="onClick" delay="0">
                  <p:tgtEl>
                    <p:spTgt spid="5"/>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bldLst>
      <p:bldP spid="6"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7206"/>
            <a:ext cx="9144001" cy="830997"/>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Ex 6: Read the following sentences and mark the stressed syllable on the words in italics. Then listen and repeat</a:t>
            </a:r>
            <a:endParaRPr lang="vi-VN" sz="2400" b="1">
              <a:solidFill>
                <a:srgbClr val="FF0000"/>
              </a:solidFill>
              <a:latin typeface="Times New Roman" pitchFamily="18" charset="0"/>
              <a:cs typeface="Times New Roman" pitchFamily="18" charset="0"/>
            </a:endParaRPr>
          </a:p>
        </p:txBody>
      </p:sp>
      <p:sp>
        <p:nvSpPr>
          <p:cNvPr id="5" name="TextBox 4"/>
          <p:cNvSpPr txBox="1"/>
          <p:nvPr/>
        </p:nvSpPr>
        <p:spPr>
          <a:xfrm>
            <a:off x="0" y="986135"/>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Her speech on the environment was </a:t>
            </a:r>
            <a:r>
              <a:rPr lang="en-US" sz="2400" i="1" smtClean="0">
                <a:solidFill>
                  <a:srgbClr val="C00000"/>
                </a:solidFill>
                <a:latin typeface="Times New Roman" pitchFamily="18" charset="0"/>
                <a:cs typeface="Times New Roman" pitchFamily="18" charset="0"/>
              </a:rPr>
              <a:t>meaningful.</a:t>
            </a:r>
            <a:endParaRPr lang="en-US" sz="2400">
              <a:solidFill>
                <a:srgbClr val="C00000"/>
              </a:solidFill>
              <a:latin typeface="Times New Roman" pitchFamily="18" charset="0"/>
              <a:cs typeface="Times New Roman" pitchFamily="18" charset="0"/>
            </a:endParaRPr>
          </a:p>
        </p:txBody>
      </p:sp>
      <p:sp>
        <p:nvSpPr>
          <p:cNvPr id="7" name="TextBox 6"/>
          <p:cNvSpPr txBox="1"/>
          <p:nvPr/>
        </p:nvSpPr>
        <p:spPr>
          <a:xfrm>
            <a:off x="0" y="1752600"/>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2. My teacher is so </a:t>
            </a:r>
            <a:r>
              <a:rPr lang="en-US" sz="2400" i="1" smtClean="0">
                <a:solidFill>
                  <a:srgbClr val="C00000"/>
                </a:solidFill>
                <a:latin typeface="Times New Roman" pitchFamily="18" charset="0"/>
                <a:cs typeface="Times New Roman" pitchFamily="18" charset="0"/>
              </a:rPr>
              <a:t>helpful</a:t>
            </a:r>
            <a:r>
              <a:rPr lang="en-US" sz="2400" smtClean="0">
                <a:solidFill>
                  <a:srgbClr val="C00000"/>
                </a:solidFill>
                <a:latin typeface="Times New Roman" pitchFamily="18" charset="0"/>
                <a:cs typeface="Times New Roman" pitchFamily="18" charset="0"/>
              </a:rPr>
              <a:t> </a:t>
            </a:r>
            <a:r>
              <a:rPr lang="en-US" sz="2400" smtClean="0">
                <a:latin typeface="Times New Roman" pitchFamily="18" charset="0"/>
                <a:cs typeface="Times New Roman" pitchFamily="18" charset="0"/>
              </a:rPr>
              <a:t>when we don’t understand something.</a:t>
            </a:r>
            <a:endParaRPr lang="en-US" sz="2400">
              <a:latin typeface="Times New Roman" pitchFamily="18" charset="0"/>
              <a:cs typeface="Times New Roman" pitchFamily="18" charset="0"/>
            </a:endParaRPr>
          </a:p>
        </p:txBody>
      </p:sp>
      <p:sp>
        <p:nvSpPr>
          <p:cNvPr id="8" name="TextBox 7"/>
          <p:cNvSpPr txBox="1"/>
          <p:nvPr/>
        </p:nvSpPr>
        <p:spPr>
          <a:xfrm>
            <a:off x="0" y="2590800"/>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3. I was </a:t>
            </a:r>
            <a:r>
              <a:rPr lang="en-US" sz="2400" i="1" smtClean="0">
                <a:solidFill>
                  <a:srgbClr val="C00000"/>
                </a:solidFill>
                <a:latin typeface="Times New Roman" pitchFamily="18" charset="0"/>
                <a:cs typeface="Times New Roman" pitchFamily="18" charset="0"/>
              </a:rPr>
              <a:t>helpless</a:t>
            </a:r>
            <a:r>
              <a:rPr lang="en-US" sz="2400" smtClean="0">
                <a:latin typeface="Times New Roman" pitchFamily="18" charset="0"/>
                <a:cs typeface="Times New Roman" pitchFamily="18" charset="0"/>
              </a:rPr>
              <a:t> to stop the dog biting me.</a:t>
            </a:r>
            <a:endParaRPr lang="en-US" sz="2400">
              <a:latin typeface="Times New Roman" pitchFamily="18" charset="0"/>
              <a:cs typeface="Times New Roman" pitchFamily="18" charset="0"/>
            </a:endParaRPr>
          </a:p>
        </p:txBody>
      </p:sp>
      <p:sp>
        <p:nvSpPr>
          <p:cNvPr id="9" name="TextBox 8"/>
          <p:cNvSpPr txBox="1"/>
          <p:nvPr/>
        </p:nvSpPr>
        <p:spPr>
          <a:xfrm>
            <a:off x="0" y="3500735"/>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4. This dictionary is so </a:t>
            </a:r>
            <a:r>
              <a:rPr lang="en-US" sz="2400" i="1" smtClean="0">
                <a:solidFill>
                  <a:srgbClr val="C00000"/>
                </a:solidFill>
                <a:latin typeface="Times New Roman" pitchFamily="18" charset="0"/>
                <a:cs typeface="Times New Roman" pitchFamily="18" charset="0"/>
              </a:rPr>
              <a:t>useful</a:t>
            </a:r>
            <a:r>
              <a:rPr lang="en-US" sz="2400" i="1"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0" name="TextBox 9"/>
          <p:cNvSpPr txBox="1"/>
          <p:nvPr/>
        </p:nvSpPr>
        <p:spPr>
          <a:xfrm>
            <a:off x="-7375" y="4415135"/>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5. There is </a:t>
            </a:r>
            <a:r>
              <a:rPr lang="en-US" sz="2400" i="1" smtClean="0">
                <a:solidFill>
                  <a:srgbClr val="C00000"/>
                </a:solidFill>
                <a:latin typeface="Times New Roman" pitchFamily="18" charset="0"/>
                <a:cs typeface="Times New Roman" pitchFamily="18" charset="0"/>
              </a:rPr>
              <a:t>plentiful</a:t>
            </a:r>
            <a:r>
              <a:rPr lang="en-US" sz="2400" smtClean="0">
                <a:solidFill>
                  <a:srgbClr val="C00000"/>
                </a:solidFill>
                <a:latin typeface="Times New Roman" pitchFamily="18" charset="0"/>
                <a:cs typeface="Times New Roman" pitchFamily="18" charset="0"/>
              </a:rPr>
              <a:t> </a:t>
            </a:r>
            <a:r>
              <a:rPr lang="en-US" sz="2400" smtClean="0">
                <a:latin typeface="Times New Roman" pitchFamily="18" charset="0"/>
                <a:cs typeface="Times New Roman" pitchFamily="18" charset="0"/>
              </a:rPr>
              <a:t>water for life on Earth.</a:t>
            </a:r>
            <a:endParaRPr lang="en-US" sz="2400">
              <a:latin typeface="Times New Roman" pitchFamily="18" charset="0"/>
              <a:cs typeface="Times New Roman" pitchFamily="18" charset="0"/>
            </a:endParaRPr>
          </a:p>
        </p:txBody>
      </p:sp>
      <p:pic>
        <p:nvPicPr>
          <p:cNvPr id="3" name="T60_Pronunciation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454827"/>
            <a:ext cx="609600" cy="609600"/>
          </a:xfrm>
          <a:prstGeom prst="rect">
            <a:avLst/>
          </a:prstGeom>
        </p:spPr>
      </p:pic>
    </p:spTree>
    <p:extLst>
      <p:ext uri="{BB962C8B-B14F-4D97-AF65-F5344CB8AC3E}">
        <p14:creationId xmlns:p14="http://schemas.microsoft.com/office/powerpoint/2010/main" val="2095059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allc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369888"/>
            <a:ext cx="9753601"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WordArt 3"/>
          <p:cNvSpPr>
            <a:spLocks noChangeArrowheads="1" noChangeShapeType="1" noTextEdit="1"/>
          </p:cNvSpPr>
          <p:nvPr/>
        </p:nvSpPr>
        <p:spPr bwMode="auto">
          <a:xfrm>
            <a:off x="457200" y="457200"/>
            <a:ext cx="7924800" cy="2590800"/>
          </a:xfrm>
          <a:prstGeom prst="rect">
            <a:avLst/>
          </a:prstGeom>
        </p:spPr>
        <p:txBody>
          <a:bodyPr wrap="none" fromWordArt="1">
            <a:prstTxWarp prst="textDoubleWave1">
              <a:avLst>
                <a:gd name="adj1" fmla="val 0"/>
                <a:gd name="adj2" fmla="val -116"/>
              </a:avLst>
            </a:prstTxWarp>
          </a:bodyPr>
          <a:lstStyle/>
          <a:p>
            <a:pPr algn="ctr"/>
            <a:r>
              <a:rPr lang="vi-VN" sz="9600" b="1" i="1" kern="10" spc="-960">
                <a:ln w="12700">
                  <a:solidFill>
                    <a:srgbClr val="000099"/>
                  </a:solidFill>
                  <a:round/>
                  <a:headEnd/>
                  <a:tailEnd/>
                </a:ln>
                <a:solidFill>
                  <a:srgbClr val="33CCFF"/>
                </a:solidFill>
                <a:effectLst>
                  <a:outerShdw dist="125724" dir="18900000" algn="ctr" rotWithShape="0">
                    <a:srgbClr val="000099"/>
                  </a:outerShdw>
                </a:effectLst>
                <a:latin typeface="Imprint MT Shadow"/>
              </a:rPr>
              <a:t>SEE  U  AGGAIN !</a:t>
            </a:r>
          </a:p>
          <a:p>
            <a:pPr algn="ctr"/>
            <a:r>
              <a:rPr lang="vi-VN" sz="9600" b="1" i="1" kern="10" spc="-960">
                <a:ln w="12700">
                  <a:solidFill>
                    <a:srgbClr val="000099"/>
                  </a:solidFill>
                  <a:round/>
                  <a:headEnd/>
                  <a:tailEnd/>
                </a:ln>
                <a:solidFill>
                  <a:srgbClr val="33CCFF"/>
                </a:solidFill>
                <a:effectLst>
                  <a:outerShdw dist="125724" dir="18900000" algn="ctr" rotWithShape="0">
                    <a:srgbClr val="000099"/>
                  </a:outerShdw>
                </a:effectLst>
                <a:latin typeface="Imprint MT Shadow"/>
              </a:rPr>
              <a:t>THANKS FOR WATCHING !</a:t>
            </a:r>
          </a:p>
        </p:txBody>
      </p:sp>
    </p:spTree>
    <p:extLst>
      <p:ext uri="{BB962C8B-B14F-4D97-AF65-F5344CB8AC3E}">
        <p14:creationId xmlns:p14="http://schemas.microsoft.com/office/powerpoint/2010/main" val="28621347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repeatCount="indefinite" fill="remove" grpId="0" nodeType="withEffect">
                                  <p:stCondLst>
                                    <p:cond delay="0"/>
                                  </p:stCondLst>
                                  <p:endCondLst>
                                    <p:cond evt="onNext" delay="0">
                                      <p:tgtEl>
                                        <p:sldTgt/>
                                      </p:tgtEl>
                                    </p:cond>
                                  </p:endCondLst>
                                  <p:childTnLst>
                                    <p:set>
                                      <p:cBhvr>
                                        <p:cTn id="6" dur="1" fill="hold">
                                          <p:stCondLst>
                                            <p:cond delay="0"/>
                                          </p:stCondLst>
                                        </p:cTn>
                                        <p:tgtEl>
                                          <p:spTgt spid="112643"/>
                                        </p:tgtEl>
                                        <p:attrNameLst>
                                          <p:attrName>style.visibility</p:attrName>
                                        </p:attrNameLst>
                                      </p:cBhvr>
                                      <p:to>
                                        <p:strVal val="visible"/>
                                      </p:to>
                                    </p:set>
                                    <p:anim calcmode="lin" valueType="num">
                                      <p:cBhvr>
                                        <p:cTn id="7" dur="5000" fill="hold"/>
                                        <p:tgtEl>
                                          <p:spTgt spid="112643"/>
                                        </p:tgtEl>
                                        <p:attrNameLst>
                                          <p:attrName>ppt_x</p:attrName>
                                        </p:attrNameLst>
                                      </p:cBhvr>
                                      <p:tavLst>
                                        <p:tav tm="0">
                                          <p:val>
                                            <p:strVal val="#ppt_x-.2"/>
                                          </p:val>
                                        </p:tav>
                                        <p:tav tm="100000">
                                          <p:val>
                                            <p:strVal val="#ppt_x"/>
                                          </p:val>
                                        </p:tav>
                                      </p:tavLst>
                                    </p:anim>
                                    <p:anim calcmode="lin" valueType="num">
                                      <p:cBhvr>
                                        <p:cTn id="8" dur="5000" fill="hold"/>
                                        <p:tgtEl>
                                          <p:spTgt spid="112643"/>
                                        </p:tgtEl>
                                        <p:attrNameLst>
                                          <p:attrName>ppt_y</p:attrName>
                                        </p:attrNameLst>
                                      </p:cBhvr>
                                      <p:tavLst>
                                        <p:tav tm="0">
                                          <p:val>
                                            <p:strVal val="#ppt_y"/>
                                          </p:val>
                                        </p:tav>
                                        <p:tav tm="100000">
                                          <p:val>
                                            <p:strVal val="#ppt_y"/>
                                          </p:val>
                                        </p:tav>
                                      </p:tavLst>
                                    </p:anim>
                                    <p:animEffect transition="in" filter="wipe(right)" prLst="gradientSize: 0.1">
                                      <p:cBhvr>
                                        <p:cTn id="9" dur="5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2133600" y="533400"/>
            <a:ext cx="4953000" cy="10668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HOMEWORK</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3" name="TextBox 2"/>
          <p:cNvSpPr txBox="1"/>
          <p:nvPr/>
        </p:nvSpPr>
        <p:spPr>
          <a:xfrm>
            <a:off x="457200" y="2438400"/>
            <a:ext cx="8382000" cy="1384995"/>
          </a:xfrm>
          <a:prstGeom prst="rect">
            <a:avLst/>
          </a:prstGeom>
          <a:noFill/>
        </p:spPr>
        <p:txBody>
          <a:bodyPr wrap="square" rtlCol="0">
            <a:spAutoFit/>
          </a:bodyPr>
          <a:lstStyle/>
          <a:p>
            <a:pPr>
              <a:buFontTx/>
              <a:buChar char="-"/>
            </a:pPr>
            <a:r>
              <a:rPr lang="en-US" sz="2800" dirty="0" smtClean="0">
                <a:latin typeface="Times New Roman" pitchFamily="18" charset="0"/>
                <a:cs typeface="Times New Roman" pitchFamily="18" charset="0"/>
              </a:rPr>
              <a:t>Learn by </a:t>
            </a:r>
            <a:r>
              <a:rPr lang="en-US" sz="2800" smtClean="0">
                <a:latin typeface="Times New Roman" pitchFamily="18" charset="0"/>
                <a:cs typeface="Times New Roman" pitchFamily="18" charset="0"/>
              </a:rPr>
              <a:t>heart vocabulary.</a:t>
            </a:r>
          </a:p>
          <a:p>
            <a:pPr>
              <a:buFontTx/>
              <a:buChar char="-"/>
            </a:pP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Practise reading Ex 2</a:t>
            </a:r>
            <a:endParaRPr lang="en-US" sz="2800" dirty="0" smtClean="0">
              <a:latin typeface="Times New Roman" pitchFamily="18" charset="0"/>
              <a:cs typeface="Times New Roman" pitchFamily="18" charset="0"/>
            </a:endParaRPr>
          </a:p>
          <a:p>
            <a:pPr>
              <a:buFontTx/>
              <a:buChar char="-"/>
            </a:pPr>
            <a:r>
              <a:rPr lang="en-US" sz="2800" smtClean="0">
                <a:latin typeface="Times New Roman" pitchFamily="18" charset="0"/>
                <a:cs typeface="Times New Roman" pitchFamily="18" charset="0"/>
              </a:rPr>
              <a:t>Prepare: Unit 12 - A closer look 2</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20039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0"/>
            <a:ext cx="9144000" cy="584775"/>
          </a:xfrm>
          <a:prstGeom prst="rect">
            <a:avLst/>
          </a:prstGeom>
          <a:noFill/>
        </p:spPr>
        <p:txBody>
          <a:bodyPr wrap="square" rtlCol="0">
            <a:spAutoFit/>
          </a:bodyPr>
          <a:lstStyle/>
          <a:p>
            <a:pPr algn="ctr"/>
            <a:r>
              <a:rPr lang="en-US" sz="3200" smtClean="0">
                <a:solidFill>
                  <a:srgbClr val="FF0000"/>
                </a:solidFill>
              </a:rPr>
              <a:t>Listen to the song and answer the questions</a:t>
            </a:r>
            <a:endParaRPr lang="vi-VN" sz="3200">
              <a:solidFill>
                <a:srgbClr val="FF0000"/>
              </a:solidFill>
            </a:endParaRPr>
          </a:p>
        </p:txBody>
      </p:sp>
      <p:sp>
        <p:nvSpPr>
          <p:cNvPr id="4" name="TextBox 3"/>
          <p:cNvSpPr txBox="1"/>
          <p:nvPr/>
        </p:nvSpPr>
        <p:spPr>
          <a:xfrm>
            <a:off x="31955" y="584775"/>
            <a:ext cx="9144000" cy="584775"/>
          </a:xfrm>
          <a:prstGeom prst="rect">
            <a:avLst/>
          </a:prstGeom>
          <a:noFill/>
        </p:spPr>
        <p:txBody>
          <a:bodyPr wrap="square" rtlCol="0">
            <a:spAutoFit/>
          </a:bodyPr>
          <a:lstStyle/>
          <a:p>
            <a:r>
              <a:rPr lang="en-US" sz="3200" smtClean="0"/>
              <a:t>How many planets are there in the solar system?</a:t>
            </a:r>
            <a:endParaRPr lang="vi-VN" sz="3200"/>
          </a:p>
        </p:txBody>
      </p:sp>
      <p:sp>
        <p:nvSpPr>
          <p:cNvPr id="5" name="TextBox 4"/>
          <p:cNvSpPr txBox="1"/>
          <p:nvPr/>
        </p:nvSpPr>
        <p:spPr>
          <a:xfrm>
            <a:off x="-17206" y="1066800"/>
            <a:ext cx="9144000" cy="584775"/>
          </a:xfrm>
          <a:prstGeom prst="rect">
            <a:avLst/>
          </a:prstGeom>
          <a:noFill/>
        </p:spPr>
        <p:txBody>
          <a:bodyPr wrap="square" rtlCol="0">
            <a:spAutoFit/>
          </a:bodyPr>
          <a:lstStyle/>
          <a:p>
            <a:r>
              <a:rPr lang="en-US" sz="3200" smtClean="0">
                <a:solidFill>
                  <a:srgbClr val="FF0000"/>
                </a:solidFill>
                <a:sym typeface="Wingdings" pitchFamily="2" charset="2"/>
              </a:rPr>
              <a:t> There are 8 planets</a:t>
            </a:r>
            <a:endParaRPr lang="vi-VN" sz="3200">
              <a:solidFill>
                <a:srgbClr val="FF0000"/>
              </a:solidFill>
            </a:endParaRPr>
          </a:p>
        </p:txBody>
      </p:sp>
      <p:pic>
        <p:nvPicPr>
          <p:cNvPr id="3" name="Planet Song - Preschool - Solar System S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1731958"/>
            <a:ext cx="9057968" cy="4973642"/>
          </a:xfrm>
          <a:prstGeom prst="rect">
            <a:avLst/>
          </a:prstGeom>
        </p:spPr>
      </p:pic>
    </p:spTree>
    <p:extLst>
      <p:ext uri="{BB962C8B-B14F-4D97-AF65-F5344CB8AC3E}">
        <p14:creationId xmlns:p14="http://schemas.microsoft.com/office/powerpoint/2010/main" val="9012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38"/>
            <a:ext cx="9144000" cy="6842662"/>
          </a:xfrm>
          <a:prstGeom prst="rect">
            <a:avLst/>
          </a:prstGeom>
        </p:spPr>
      </p:pic>
      <p:sp>
        <p:nvSpPr>
          <p:cNvPr id="14" name="Rectangle 13"/>
          <p:cNvSpPr/>
          <p:nvPr/>
        </p:nvSpPr>
        <p:spPr>
          <a:xfrm>
            <a:off x="300758" y="2523328"/>
            <a:ext cx="8601522"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cap="none" spc="0" smtClean="0">
                <a:ln w="50800"/>
                <a:solidFill>
                  <a:schemeClr val="tx2"/>
                </a:solidFill>
                <a:effectLst/>
              </a:rPr>
              <a:t>Unit </a:t>
            </a:r>
            <a:r>
              <a:rPr lang="en-US" sz="4800" b="1" smtClean="0">
                <a:ln w="50800"/>
                <a:solidFill>
                  <a:schemeClr val="tx2"/>
                </a:solidFill>
              </a:rPr>
              <a:t>12: LIFE ON OTHER PLANETS</a:t>
            </a:r>
            <a:endParaRPr lang="en-US" sz="4800" b="1" cap="none" spc="0">
              <a:ln w="50800"/>
              <a:solidFill>
                <a:schemeClr val="tx2"/>
              </a:solidFill>
              <a:effectLst/>
            </a:endParaRPr>
          </a:p>
        </p:txBody>
      </p:sp>
      <p:sp>
        <p:nvSpPr>
          <p:cNvPr id="15" name="Rectangle 14"/>
          <p:cNvSpPr/>
          <p:nvPr/>
        </p:nvSpPr>
        <p:spPr>
          <a:xfrm>
            <a:off x="259516" y="3444046"/>
            <a:ext cx="8624990"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smtClean="0">
                <a:ln w="50800"/>
                <a:solidFill>
                  <a:schemeClr val="tx2"/>
                </a:solidFill>
                <a:effectLst/>
              </a:rPr>
              <a:t>Period </a:t>
            </a:r>
            <a:r>
              <a:rPr lang="en-US" sz="4400" b="1" smtClean="0">
                <a:ln w="50800"/>
                <a:solidFill>
                  <a:schemeClr val="tx2"/>
                </a:solidFill>
              </a:rPr>
              <a:t>98</a:t>
            </a:r>
            <a:r>
              <a:rPr lang="en-US" sz="4400" b="1" cap="none" spc="0" smtClean="0">
                <a:ln w="50800"/>
                <a:solidFill>
                  <a:schemeClr val="tx2"/>
                </a:solidFill>
                <a:effectLst/>
              </a:rPr>
              <a:t> – Lesson 2: A closer look 1</a:t>
            </a:r>
            <a:endParaRPr lang="en-US" sz="4400" b="1" cap="none" spc="0">
              <a:ln w="50800"/>
              <a:solidFill>
                <a:schemeClr val="tx2"/>
              </a:solidFill>
              <a:effectLst/>
            </a:endParaRPr>
          </a:p>
        </p:txBody>
      </p:sp>
    </p:spTree>
    <p:extLst>
      <p:ext uri="{BB962C8B-B14F-4D97-AF65-F5344CB8AC3E}">
        <p14:creationId xmlns:p14="http://schemas.microsoft.com/office/powerpoint/2010/main" val="3395915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I</a:t>
            </a:r>
            <a:r>
              <a:rPr lang="en-US" sz="3600" b="1" smtClean="0">
                <a:solidFill>
                  <a:srgbClr val="FF0000"/>
                </a:solidFill>
                <a:latin typeface="Times New Roman" pitchFamily="18" charset="0"/>
                <a:cs typeface="Times New Roman" pitchFamily="18" charset="0"/>
              </a:rPr>
              <a:t>. Vocabulary</a:t>
            </a:r>
            <a:endParaRPr lang="vi-VN" sz="3600" b="1">
              <a:solidFill>
                <a:srgbClr val="FF0000"/>
              </a:solidFill>
              <a:latin typeface="Times New Roman" pitchFamily="18" charset="0"/>
              <a:cs typeface="Times New Roman" pitchFamily="18" charset="0"/>
            </a:endParaRPr>
          </a:p>
        </p:txBody>
      </p:sp>
      <p:sp>
        <p:nvSpPr>
          <p:cNvPr id="21" name="TextBox 20"/>
          <p:cNvSpPr txBox="1"/>
          <p:nvPr/>
        </p:nvSpPr>
        <p:spPr>
          <a:xfrm>
            <a:off x="0" y="772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Mercury (n)</a:t>
            </a:r>
            <a:endParaRPr lang="vi-VN" sz="2800">
              <a:latin typeface="Times New Roman" pitchFamily="18" charset="0"/>
              <a:cs typeface="Times New Roman" pitchFamily="18" charset="0"/>
            </a:endParaRPr>
          </a:p>
        </p:txBody>
      </p:sp>
      <p:sp>
        <p:nvSpPr>
          <p:cNvPr id="22" name="TextBox 21"/>
          <p:cNvSpPr txBox="1"/>
          <p:nvPr/>
        </p:nvSpPr>
        <p:spPr>
          <a:xfrm>
            <a:off x="2133600" y="772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Thủy</a:t>
            </a:r>
            <a:endParaRPr lang="vi-VN" sz="2800">
              <a:latin typeface="Times New Roman" pitchFamily="18" charset="0"/>
              <a:cs typeface="Times New Roman" pitchFamily="18" charset="0"/>
            </a:endParaRPr>
          </a:p>
        </p:txBody>
      </p:sp>
      <p:sp>
        <p:nvSpPr>
          <p:cNvPr id="23" name="TextBox 22"/>
          <p:cNvSpPr txBox="1"/>
          <p:nvPr/>
        </p:nvSpPr>
        <p:spPr>
          <a:xfrm>
            <a:off x="0" y="1534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Venus (n)</a:t>
            </a:r>
            <a:endParaRPr lang="vi-VN" sz="2800">
              <a:latin typeface="Times New Roman" pitchFamily="18" charset="0"/>
              <a:cs typeface="Times New Roman" pitchFamily="18" charset="0"/>
            </a:endParaRPr>
          </a:p>
        </p:txBody>
      </p:sp>
      <p:sp>
        <p:nvSpPr>
          <p:cNvPr id="24" name="TextBox 23"/>
          <p:cNvSpPr txBox="1"/>
          <p:nvPr/>
        </p:nvSpPr>
        <p:spPr>
          <a:xfrm>
            <a:off x="1686232" y="1534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Kim</a:t>
            </a:r>
            <a:endParaRPr lang="vi-VN" sz="2800">
              <a:latin typeface="Times New Roman" pitchFamily="18" charset="0"/>
              <a:cs typeface="Times New Roman" pitchFamily="18" charset="0"/>
            </a:endParaRPr>
          </a:p>
        </p:txBody>
      </p:sp>
      <p:sp>
        <p:nvSpPr>
          <p:cNvPr id="25" name="TextBox 24"/>
          <p:cNvSpPr txBox="1"/>
          <p:nvPr/>
        </p:nvSpPr>
        <p:spPr>
          <a:xfrm>
            <a:off x="0" y="23723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Saturn (n)</a:t>
            </a:r>
            <a:endParaRPr lang="vi-VN" sz="2800">
              <a:latin typeface="Times New Roman" pitchFamily="18" charset="0"/>
              <a:cs typeface="Times New Roman" pitchFamily="18" charset="0"/>
            </a:endParaRPr>
          </a:p>
        </p:txBody>
      </p:sp>
      <p:sp>
        <p:nvSpPr>
          <p:cNvPr id="26" name="TextBox 25"/>
          <p:cNvSpPr txBox="1"/>
          <p:nvPr/>
        </p:nvSpPr>
        <p:spPr>
          <a:xfrm>
            <a:off x="1676400" y="23723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Thổ</a:t>
            </a:r>
            <a:endParaRPr lang="vi-VN" sz="2800">
              <a:latin typeface="Times New Roman" pitchFamily="18" charset="0"/>
              <a:cs typeface="Times New Roman" pitchFamily="18" charset="0"/>
            </a:endParaRPr>
          </a:p>
        </p:txBody>
      </p:sp>
      <p:sp>
        <p:nvSpPr>
          <p:cNvPr id="27" name="TextBox 26"/>
          <p:cNvSpPr txBox="1"/>
          <p:nvPr/>
        </p:nvSpPr>
        <p:spPr>
          <a:xfrm>
            <a:off x="0" y="32105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Mars (n)</a:t>
            </a:r>
            <a:endParaRPr lang="vi-VN" sz="2800">
              <a:latin typeface="Times New Roman" pitchFamily="18" charset="0"/>
              <a:cs typeface="Times New Roman" pitchFamily="18" charset="0"/>
            </a:endParaRPr>
          </a:p>
        </p:txBody>
      </p:sp>
      <p:sp>
        <p:nvSpPr>
          <p:cNvPr id="28" name="TextBox 27"/>
          <p:cNvSpPr txBox="1"/>
          <p:nvPr/>
        </p:nvSpPr>
        <p:spPr>
          <a:xfrm>
            <a:off x="1600200" y="3210580"/>
            <a:ext cx="3689554"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Hỏa</a:t>
            </a:r>
            <a:endParaRPr lang="vi-VN" sz="2800">
              <a:latin typeface="Times New Roman" pitchFamily="18" charset="0"/>
              <a:cs typeface="Times New Roman" pitchFamily="18" charset="0"/>
            </a:endParaRPr>
          </a:p>
        </p:txBody>
      </p:sp>
      <p:sp>
        <p:nvSpPr>
          <p:cNvPr id="29" name="TextBox 28"/>
          <p:cNvSpPr txBox="1"/>
          <p:nvPr/>
        </p:nvSpPr>
        <p:spPr>
          <a:xfrm>
            <a:off x="0" y="403860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Neptune (n)</a:t>
            </a:r>
            <a:endParaRPr lang="vi-VN" sz="2800">
              <a:latin typeface="Times New Roman" pitchFamily="18" charset="0"/>
              <a:cs typeface="Times New Roman" pitchFamily="18" charset="0"/>
            </a:endParaRPr>
          </a:p>
        </p:txBody>
      </p:sp>
      <p:sp>
        <p:nvSpPr>
          <p:cNvPr id="30" name="TextBox 29"/>
          <p:cNvSpPr txBox="1"/>
          <p:nvPr/>
        </p:nvSpPr>
        <p:spPr>
          <a:xfrm>
            <a:off x="2286000" y="403860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Hải Vương</a:t>
            </a:r>
            <a:endParaRPr lang="vi-VN" sz="2800">
              <a:latin typeface="Times New Roman" pitchFamily="18" charset="0"/>
              <a:cs typeface="Times New Roman" pitchFamily="18" charset="0"/>
            </a:endParaRPr>
          </a:p>
        </p:txBody>
      </p:sp>
      <p:sp>
        <p:nvSpPr>
          <p:cNvPr id="13" name="TextBox 12"/>
          <p:cNvSpPr txBox="1"/>
          <p:nvPr/>
        </p:nvSpPr>
        <p:spPr>
          <a:xfrm>
            <a:off x="0" y="4820276"/>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Jupiter (n) </a:t>
            </a:r>
            <a:endParaRPr lang="vi-VN" sz="2800">
              <a:latin typeface="Times New Roman" pitchFamily="18" charset="0"/>
              <a:cs typeface="Times New Roman" pitchFamily="18" charset="0"/>
            </a:endParaRPr>
          </a:p>
        </p:txBody>
      </p:sp>
      <p:sp>
        <p:nvSpPr>
          <p:cNvPr id="14" name="TextBox 13"/>
          <p:cNvSpPr txBox="1"/>
          <p:nvPr/>
        </p:nvSpPr>
        <p:spPr>
          <a:xfrm>
            <a:off x="1920977" y="4820276"/>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Mộc</a:t>
            </a:r>
            <a:endParaRPr lang="vi-VN" sz="2800">
              <a:latin typeface="Times New Roman" pitchFamily="18" charset="0"/>
              <a:cs typeface="Times New Roman" pitchFamily="18" charset="0"/>
            </a:endParaRPr>
          </a:p>
        </p:txBody>
      </p:sp>
      <p:sp>
        <p:nvSpPr>
          <p:cNvPr id="15" name="TextBox 14"/>
          <p:cNvSpPr txBox="1"/>
          <p:nvPr/>
        </p:nvSpPr>
        <p:spPr>
          <a:xfrm>
            <a:off x="0" y="55727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Uranus (n)</a:t>
            </a:r>
            <a:endParaRPr lang="vi-VN" sz="2800">
              <a:latin typeface="Times New Roman" pitchFamily="18" charset="0"/>
              <a:cs typeface="Times New Roman" pitchFamily="18" charset="0"/>
            </a:endParaRPr>
          </a:p>
        </p:txBody>
      </p:sp>
      <p:sp>
        <p:nvSpPr>
          <p:cNvPr id="16" name="TextBox 15"/>
          <p:cNvSpPr txBox="1"/>
          <p:nvPr/>
        </p:nvSpPr>
        <p:spPr>
          <a:xfrm>
            <a:off x="1920977" y="55727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Thiên Vương</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61873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573944" y="1845424"/>
            <a:ext cx="7731856" cy="1862048"/>
          </a:xfrm>
          <a:prstGeom prst="rect">
            <a:avLst/>
          </a:prstGeom>
          <a:solidFill>
            <a:schemeClr val="accent3">
              <a:lumMod val="20000"/>
              <a:lumOff val="80000"/>
            </a:schemeClr>
          </a:solidFill>
          <a:ln>
            <a:solidFill>
              <a:schemeClr val="tx1"/>
            </a:solidFill>
          </a:ln>
        </p:spPr>
        <p:txBody>
          <a:bodyPr wrap="square" lIns="91440" tIns="45720" rIns="91440" bIns="45720">
            <a:spAutoFit/>
          </a:bodyPr>
          <a:lstStyle/>
          <a:p>
            <a:pPr algn="ctr"/>
            <a:r>
              <a:rPr lang="en-US" sz="115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II. PRACTICE</a:t>
            </a:r>
            <a:endParaRPr lang="en-US" sz="115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56748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867696"/>
            <a:ext cx="9067800" cy="88287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0" y="0"/>
            <a:ext cx="9144000" cy="892552"/>
          </a:xfrm>
          <a:prstGeom prst="rect">
            <a:avLst/>
          </a:prstGeom>
          <a:noFill/>
        </p:spPr>
        <p:txBody>
          <a:bodyPr wrap="square" rtlCol="0">
            <a:spAutoFit/>
          </a:bodyPr>
          <a:lstStyle/>
          <a:p>
            <a:r>
              <a:rPr lang="en-US" sz="2600" b="1" dirty="0" smtClean="0">
                <a:solidFill>
                  <a:srgbClr val="FF0000"/>
                </a:solidFill>
                <a:latin typeface="Times New Roman" pitchFamily="18" charset="0"/>
                <a:cs typeface="Times New Roman" pitchFamily="18" charset="0"/>
              </a:rPr>
              <a:t>1/ : </a:t>
            </a:r>
            <a:r>
              <a:rPr lang="en-US" sz="2600" b="1" dirty="0" smtClean="0">
                <a:solidFill>
                  <a:srgbClr val="FF0000"/>
                </a:solidFill>
                <a:latin typeface="Times New Roman" pitchFamily="18" charset="0"/>
                <a:cs typeface="Times New Roman" pitchFamily="18" charset="0"/>
              </a:rPr>
              <a:t>Use the name of the planets in the box to label the diagram of the solar system</a:t>
            </a:r>
            <a:endParaRPr lang="vi-VN" sz="2600" b="1" dirty="0">
              <a:solidFill>
                <a:srgbClr val="FF0000"/>
              </a:solidFill>
              <a:latin typeface="Times New Roman" pitchFamily="18" charset="0"/>
              <a:cs typeface="Times New Roman" pitchFamily="18" charset="0"/>
            </a:endParaRPr>
          </a:p>
        </p:txBody>
      </p:sp>
      <p:sp>
        <p:nvSpPr>
          <p:cNvPr id="14" name="TextBox 13"/>
          <p:cNvSpPr txBox="1"/>
          <p:nvPr/>
        </p:nvSpPr>
        <p:spPr>
          <a:xfrm>
            <a:off x="930378" y="83820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Mercury</a:t>
            </a:r>
            <a:endParaRPr lang="vi-VN" sz="2800">
              <a:solidFill>
                <a:schemeClr val="tx2"/>
              </a:solidFill>
              <a:latin typeface="Times New Roman" pitchFamily="18" charset="0"/>
              <a:cs typeface="Times New Roman" pitchFamily="18" charset="0"/>
            </a:endParaRPr>
          </a:p>
        </p:txBody>
      </p:sp>
      <p:sp>
        <p:nvSpPr>
          <p:cNvPr id="26" name="TextBox 25"/>
          <p:cNvSpPr txBox="1"/>
          <p:nvPr/>
        </p:nvSpPr>
        <p:spPr>
          <a:xfrm>
            <a:off x="930378" y="125221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Mars</a:t>
            </a:r>
            <a:endParaRPr lang="vi-VN" sz="2800">
              <a:solidFill>
                <a:schemeClr val="tx2"/>
              </a:solidFill>
              <a:latin typeface="Times New Roman" pitchFamily="18" charset="0"/>
              <a:cs typeface="Times New Roman" pitchFamily="18" charset="0"/>
            </a:endParaRPr>
          </a:p>
        </p:txBody>
      </p:sp>
      <p:sp>
        <p:nvSpPr>
          <p:cNvPr id="29" name="TextBox 28"/>
          <p:cNvSpPr txBox="1"/>
          <p:nvPr/>
        </p:nvSpPr>
        <p:spPr>
          <a:xfrm>
            <a:off x="3570339" y="83820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Venus</a:t>
            </a:r>
            <a:endParaRPr lang="vi-VN" sz="2800">
              <a:solidFill>
                <a:schemeClr val="tx2"/>
              </a:solidFill>
              <a:latin typeface="Times New Roman" pitchFamily="18" charset="0"/>
              <a:cs typeface="Times New Roman" pitchFamily="18" charset="0"/>
            </a:endParaRPr>
          </a:p>
        </p:txBody>
      </p:sp>
      <p:sp>
        <p:nvSpPr>
          <p:cNvPr id="31" name="TextBox 30"/>
          <p:cNvSpPr txBox="1"/>
          <p:nvPr/>
        </p:nvSpPr>
        <p:spPr>
          <a:xfrm>
            <a:off x="3570338" y="125221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Neptune</a:t>
            </a:r>
            <a:endParaRPr lang="vi-VN" sz="2800">
              <a:solidFill>
                <a:schemeClr val="tx2"/>
              </a:solidFill>
              <a:latin typeface="Times New Roman" pitchFamily="18" charset="0"/>
              <a:cs typeface="Times New Roman" pitchFamily="18" charset="0"/>
            </a:endParaRPr>
          </a:p>
        </p:txBody>
      </p:sp>
      <p:sp>
        <p:nvSpPr>
          <p:cNvPr id="32" name="TextBox 31"/>
          <p:cNvSpPr txBox="1"/>
          <p:nvPr/>
        </p:nvSpPr>
        <p:spPr>
          <a:xfrm>
            <a:off x="6084939" y="83820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Saturn</a:t>
            </a:r>
            <a:endParaRPr lang="vi-VN" sz="2800">
              <a:solidFill>
                <a:schemeClr val="tx2"/>
              </a:solidFill>
              <a:latin typeface="Times New Roman" pitchFamily="18" charset="0"/>
              <a:cs typeface="Times New Roman" pitchFamily="18" charset="0"/>
            </a:endParaRPr>
          </a:p>
        </p:txBody>
      </p:sp>
      <p:sp>
        <p:nvSpPr>
          <p:cNvPr id="34" name="TextBox 33"/>
          <p:cNvSpPr txBox="1"/>
          <p:nvPr/>
        </p:nvSpPr>
        <p:spPr>
          <a:xfrm>
            <a:off x="6084939" y="125221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Jupiter</a:t>
            </a:r>
            <a:endParaRPr lang="vi-VN" sz="2800">
              <a:solidFill>
                <a:schemeClr val="tx2"/>
              </a:solidFill>
              <a:latin typeface="Times New Roman" pitchFamily="18" charset="0"/>
              <a:cs typeface="Times New Roman" pitchFamily="18" charset="0"/>
            </a:endParaRPr>
          </a:p>
        </p:txBody>
      </p:sp>
      <p:pic>
        <p:nvPicPr>
          <p:cNvPr id="35" name="Content Placeholder 3" descr="solar_system_menu.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75430"/>
            <a:ext cx="9144000" cy="5108863"/>
          </a:xfrm>
        </p:spPr>
      </p:pic>
      <p:sp>
        <p:nvSpPr>
          <p:cNvPr id="37" name="Rectangle 36"/>
          <p:cNvSpPr/>
          <p:nvPr/>
        </p:nvSpPr>
        <p:spPr>
          <a:xfrm>
            <a:off x="1740310" y="34290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A</a:t>
            </a:r>
            <a:endParaRPr lang="vi-VN" sz="2000" b="1">
              <a:solidFill>
                <a:schemeClr val="bg1"/>
              </a:solidFill>
            </a:endParaRPr>
          </a:p>
        </p:txBody>
      </p:sp>
      <p:sp>
        <p:nvSpPr>
          <p:cNvPr id="38" name="Rectangle 37"/>
          <p:cNvSpPr/>
          <p:nvPr/>
        </p:nvSpPr>
        <p:spPr>
          <a:xfrm>
            <a:off x="2081981" y="46015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B</a:t>
            </a:r>
            <a:endParaRPr lang="vi-VN" sz="2000" b="1">
              <a:solidFill>
                <a:schemeClr val="bg1"/>
              </a:solidFill>
            </a:endParaRPr>
          </a:p>
        </p:txBody>
      </p:sp>
      <p:sp>
        <p:nvSpPr>
          <p:cNvPr id="39" name="Rectangle 38"/>
          <p:cNvSpPr/>
          <p:nvPr/>
        </p:nvSpPr>
        <p:spPr>
          <a:xfrm>
            <a:off x="3276600" y="4771108"/>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C</a:t>
            </a:r>
            <a:endParaRPr lang="vi-VN" sz="2000" b="1">
              <a:solidFill>
                <a:schemeClr val="bg1"/>
              </a:solidFill>
            </a:endParaRPr>
          </a:p>
        </p:txBody>
      </p:sp>
      <p:sp>
        <p:nvSpPr>
          <p:cNvPr id="40" name="Rectangle 39"/>
          <p:cNvSpPr/>
          <p:nvPr/>
        </p:nvSpPr>
        <p:spPr>
          <a:xfrm>
            <a:off x="4616245" y="49063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D</a:t>
            </a:r>
            <a:endParaRPr lang="vi-VN" sz="2000" b="1">
              <a:solidFill>
                <a:schemeClr val="bg1"/>
              </a:solidFill>
            </a:endParaRPr>
          </a:p>
        </p:txBody>
      </p:sp>
      <p:sp>
        <p:nvSpPr>
          <p:cNvPr id="41" name="Rectangle 40"/>
          <p:cNvSpPr/>
          <p:nvPr/>
        </p:nvSpPr>
        <p:spPr>
          <a:xfrm>
            <a:off x="5257799" y="3598608"/>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E</a:t>
            </a:r>
            <a:endParaRPr lang="vi-VN" sz="2000" b="1">
              <a:solidFill>
                <a:schemeClr val="bg1"/>
              </a:solidFill>
            </a:endParaRPr>
          </a:p>
        </p:txBody>
      </p:sp>
      <p:sp>
        <p:nvSpPr>
          <p:cNvPr id="42" name="Rectangle 41"/>
          <p:cNvSpPr/>
          <p:nvPr/>
        </p:nvSpPr>
        <p:spPr>
          <a:xfrm>
            <a:off x="7162800" y="3903408"/>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F</a:t>
            </a:r>
            <a:endParaRPr lang="vi-VN" sz="2000" b="1">
              <a:solidFill>
                <a:schemeClr val="bg1"/>
              </a:solidFill>
            </a:endParaRPr>
          </a:p>
        </p:txBody>
      </p:sp>
    </p:spTree>
    <p:extLst>
      <p:ext uri="{BB962C8B-B14F-4D97-AF65-F5344CB8AC3E}">
        <p14:creationId xmlns:p14="http://schemas.microsoft.com/office/powerpoint/2010/main" val="2389116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2/  </a:t>
            </a:r>
            <a:r>
              <a:rPr lang="en-US" sz="2800" b="1" dirty="0" smtClean="0">
                <a:solidFill>
                  <a:srgbClr val="FF0000"/>
                </a:solidFill>
                <a:latin typeface="Times New Roman" pitchFamily="18" charset="0"/>
                <a:cs typeface="Times New Roman" pitchFamily="18" charset="0"/>
              </a:rPr>
              <a:t>Now scan the passage and check your answers</a:t>
            </a:r>
            <a:endParaRPr lang="vi-VN" sz="2800" b="1" dirty="0">
              <a:solidFill>
                <a:srgbClr val="FF0000"/>
              </a:solidFill>
              <a:latin typeface="Times New Roman" pitchFamily="18" charset="0"/>
              <a:cs typeface="Times New Roman" pitchFamily="18" charset="0"/>
            </a:endParaRPr>
          </a:p>
        </p:txBody>
      </p:sp>
      <p:pic>
        <p:nvPicPr>
          <p:cNvPr id="23" name="Picture 2" descr="unit-12-hinh-9-ta-8-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31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328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descr="solar_system_menu.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4294"/>
          </a:xfrm>
        </p:spPr>
      </p:pic>
      <p:sp>
        <p:nvSpPr>
          <p:cNvPr id="2" name="Rectangle 1"/>
          <p:cNvSpPr/>
          <p:nvPr/>
        </p:nvSpPr>
        <p:spPr>
          <a:xfrm>
            <a:off x="1752600" y="2317956"/>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A</a:t>
            </a:r>
            <a:endParaRPr lang="vi-VN" sz="2400" b="1">
              <a:solidFill>
                <a:schemeClr val="bg1"/>
              </a:solidFill>
            </a:endParaRPr>
          </a:p>
        </p:txBody>
      </p:sp>
      <p:sp>
        <p:nvSpPr>
          <p:cNvPr id="18" name="Rectangle 17"/>
          <p:cNvSpPr/>
          <p:nvPr/>
        </p:nvSpPr>
        <p:spPr>
          <a:xfrm>
            <a:off x="2045110" y="39624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B</a:t>
            </a:r>
            <a:endParaRPr lang="vi-VN" sz="2400" b="1">
              <a:solidFill>
                <a:schemeClr val="bg1"/>
              </a:solidFill>
            </a:endParaRPr>
          </a:p>
        </p:txBody>
      </p:sp>
      <p:sp>
        <p:nvSpPr>
          <p:cNvPr id="19" name="Rectangle 18"/>
          <p:cNvSpPr/>
          <p:nvPr/>
        </p:nvSpPr>
        <p:spPr>
          <a:xfrm>
            <a:off x="3276600" y="4014021"/>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C</a:t>
            </a:r>
            <a:endParaRPr lang="vi-VN" sz="2400" b="1">
              <a:solidFill>
                <a:schemeClr val="bg1"/>
              </a:solidFill>
            </a:endParaRPr>
          </a:p>
        </p:txBody>
      </p:sp>
      <p:sp>
        <p:nvSpPr>
          <p:cNvPr id="20" name="Rectangle 19"/>
          <p:cNvSpPr/>
          <p:nvPr/>
        </p:nvSpPr>
        <p:spPr>
          <a:xfrm>
            <a:off x="4572000" y="42967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D</a:t>
            </a:r>
            <a:endParaRPr lang="vi-VN" sz="2400" b="1">
              <a:solidFill>
                <a:schemeClr val="bg1"/>
              </a:solidFill>
            </a:endParaRPr>
          </a:p>
        </p:txBody>
      </p:sp>
      <p:sp>
        <p:nvSpPr>
          <p:cNvPr id="21" name="Rectangle 20"/>
          <p:cNvSpPr/>
          <p:nvPr/>
        </p:nvSpPr>
        <p:spPr>
          <a:xfrm>
            <a:off x="5154561" y="2470356"/>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E</a:t>
            </a:r>
            <a:endParaRPr lang="vi-VN" sz="2400" b="1">
              <a:solidFill>
                <a:schemeClr val="bg1"/>
              </a:solidFill>
            </a:endParaRPr>
          </a:p>
        </p:txBody>
      </p:sp>
      <p:sp>
        <p:nvSpPr>
          <p:cNvPr id="22" name="Rectangle 21"/>
          <p:cNvSpPr/>
          <p:nvPr/>
        </p:nvSpPr>
        <p:spPr>
          <a:xfrm>
            <a:off x="7162800" y="2971800"/>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F</a:t>
            </a:r>
            <a:endParaRPr lang="vi-VN" sz="2400" b="1">
              <a:solidFill>
                <a:schemeClr val="bg1"/>
              </a:solidFill>
            </a:endParaRPr>
          </a:p>
        </p:txBody>
      </p:sp>
    </p:spTree>
    <p:extLst>
      <p:ext uri="{BB962C8B-B14F-4D97-AF65-F5344CB8AC3E}">
        <p14:creationId xmlns:p14="http://schemas.microsoft.com/office/powerpoint/2010/main" val="5739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77054"/>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3/  </a:t>
            </a:r>
            <a:r>
              <a:rPr lang="en-US" sz="2400" b="1" dirty="0" smtClean="0">
                <a:solidFill>
                  <a:srgbClr val="FF0000"/>
                </a:solidFill>
                <a:latin typeface="Times New Roman" pitchFamily="18" charset="0"/>
                <a:cs typeface="Times New Roman" pitchFamily="18" charset="0"/>
              </a:rPr>
              <a:t>Write the names of the planets that match the Roman God</a:t>
            </a:r>
            <a:endParaRPr lang="vi-VN" sz="2400" b="1" dirty="0">
              <a:solidFill>
                <a:srgbClr val="FF0000"/>
              </a:solidFill>
              <a:latin typeface="Times New Roman" pitchFamily="18" charset="0"/>
              <a:cs typeface="Times New Roman" pitchFamily="18" charset="0"/>
            </a:endParaRPr>
          </a:p>
        </p:txBody>
      </p:sp>
      <p:sp>
        <p:nvSpPr>
          <p:cNvPr id="2" name="TextBox 1"/>
          <p:cNvSpPr txBox="1"/>
          <p:nvPr/>
        </p:nvSpPr>
        <p:spPr>
          <a:xfrm>
            <a:off x="0" y="398208"/>
            <a:ext cx="9144000" cy="3816429"/>
          </a:xfrm>
          <a:prstGeom prst="rect">
            <a:avLst/>
          </a:prstGeom>
          <a:noFill/>
        </p:spPr>
        <p:txBody>
          <a:bodyPr wrap="square" rtlCol="0">
            <a:spAutoFit/>
          </a:bodyPr>
          <a:lstStyle/>
          <a:p>
            <a:r>
              <a:rPr lang="en-US" sz="2200" smtClean="0">
                <a:latin typeface="Times New Roman" pitchFamily="18" charset="0"/>
                <a:cs typeface="Times New Roman" pitchFamily="18" charset="0"/>
              </a:rPr>
              <a:t>The planets in the solar system are named after the Roman Gods. Mercury is the smallest and closest planet to the Sun. It is named after the Roman God Mercury, who was the fast-flying messenger of the Gods, because it moves very fast. Venus is the second planet from the Sun. It is named after the Roman Goddess of love and beauty. Mars if the fourth planet from the Sun and the second smallest planet. It is named after the Roman God of war. The fifth planet from the Sun is Jupiter. It is also the largest planet. The Romans named the planet after the Roman God of thunder and lightning. Saturn is the sixth planet from the Sung and the second largest planet. It is named after the Roman God of agriculture. Neptune is the eighth planet from the Sun in the Solar System. It is named after the Roman God of the sea.</a:t>
            </a:r>
            <a:endParaRPr lang="vi-VN" sz="220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9704728"/>
              </p:ext>
            </p:extLst>
          </p:nvPr>
        </p:nvGraphicFramePr>
        <p:xfrm>
          <a:off x="-19667" y="4347866"/>
          <a:ext cx="9163666" cy="2510130"/>
        </p:xfrm>
        <a:graphic>
          <a:graphicData uri="http://schemas.openxmlformats.org/drawingml/2006/table">
            <a:tbl>
              <a:tblPr firstRow="1" bandRow="1">
                <a:tableStyleId>{5C22544A-7EE6-4342-B048-85BDC9FD1C3A}</a:tableStyleId>
              </a:tblPr>
              <a:tblGrid>
                <a:gridCol w="4581833"/>
                <a:gridCol w="4581833"/>
              </a:tblGrid>
              <a:tr h="502026">
                <a:tc>
                  <a:txBody>
                    <a:bodyPr/>
                    <a:lstStyle/>
                    <a:p>
                      <a:r>
                        <a:rPr lang="en-US" sz="2400" b="1" smtClean="0">
                          <a:solidFill>
                            <a:schemeClr val="tx1"/>
                          </a:solidFill>
                          <a:latin typeface="Times New Roman (Headings)"/>
                        </a:rPr>
                        <a:t>1. </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sea</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2.</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agriculture</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3.</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war</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4.</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thunder and lightning</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5.</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a:t>
                      </a:r>
                      <a:r>
                        <a:rPr lang="en-US" sz="2400" b="1" baseline="0" smtClean="0">
                          <a:solidFill>
                            <a:schemeClr val="tx1"/>
                          </a:solidFill>
                          <a:latin typeface="Times New Roman (Headings)"/>
                        </a:rPr>
                        <a:t> love and beauty</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6" name="TextBox 5"/>
          <p:cNvSpPr txBox="1"/>
          <p:nvPr/>
        </p:nvSpPr>
        <p:spPr>
          <a:xfrm>
            <a:off x="533400" y="4343400"/>
            <a:ext cx="1600200" cy="461665"/>
          </a:xfrm>
          <a:prstGeom prst="rect">
            <a:avLst/>
          </a:prstGeom>
          <a:noFill/>
        </p:spPr>
        <p:txBody>
          <a:bodyPr wrap="square" rtlCol="0">
            <a:spAutoFit/>
          </a:bodyPr>
          <a:lstStyle/>
          <a:p>
            <a:r>
              <a:rPr lang="en-US" sz="2400" b="1" smtClean="0">
                <a:latin typeface="Times New Roman (Headings)"/>
              </a:rPr>
              <a:t>Neptune</a:t>
            </a:r>
            <a:endParaRPr lang="vi-VN" sz="2400" b="1">
              <a:latin typeface="Times New Roman (Headings)"/>
            </a:endParaRPr>
          </a:p>
        </p:txBody>
      </p:sp>
      <p:sp>
        <p:nvSpPr>
          <p:cNvPr id="16" name="TextBox 15"/>
          <p:cNvSpPr txBox="1"/>
          <p:nvPr/>
        </p:nvSpPr>
        <p:spPr>
          <a:xfrm>
            <a:off x="533400" y="4872335"/>
            <a:ext cx="1600200" cy="461665"/>
          </a:xfrm>
          <a:prstGeom prst="rect">
            <a:avLst/>
          </a:prstGeom>
          <a:noFill/>
        </p:spPr>
        <p:txBody>
          <a:bodyPr wrap="square" rtlCol="0">
            <a:spAutoFit/>
          </a:bodyPr>
          <a:lstStyle/>
          <a:p>
            <a:r>
              <a:rPr lang="en-US" sz="2400" b="1" smtClean="0">
                <a:latin typeface="Times New Roman (Headings)"/>
              </a:rPr>
              <a:t>Saturn</a:t>
            </a:r>
            <a:endParaRPr lang="vi-VN" sz="2400" b="1">
              <a:latin typeface="Times New Roman (Headings)"/>
            </a:endParaRPr>
          </a:p>
        </p:txBody>
      </p:sp>
      <p:sp>
        <p:nvSpPr>
          <p:cNvPr id="20" name="TextBox 19"/>
          <p:cNvSpPr txBox="1"/>
          <p:nvPr/>
        </p:nvSpPr>
        <p:spPr>
          <a:xfrm>
            <a:off x="538316" y="5380704"/>
            <a:ext cx="1600200" cy="461665"/>
          </a:xfrm>
          <a:prstGeom prst="rect">
            <a:avLst/>
          </a:prstGeom>
          <a:noFill/>
        </p:spPr>
        <p:txBody>
          <a:bodyPr wrap="square" rtlCol="0">
            <a:spAutoFit/>
          </a:bodyPr>
          <a:lstStyle/>
          <a:p>
            <a:r>
              <a:rPr lang="en-US" sz="2400" b="1" smtClean="0">
                <a:latin typeface="Times New Roman (Headings)"/>
              </a:rPr>
              <a:t>Mars</a:t>
            </a:r>
            <a:endParaRPr lang="vi-VN" sz="2400" b="1">
              <a:latin typeface="Times New Roman (Headings)"/>
            </a:endParaRPr>
          </a:p>
        </p:txBody>
      </p:sp>
      <p:sp>
        <p:nvSpPr>
          <p:cNvPr id="25" name="TextBox 24"/>
          <p:cNvSpPr txBox="1"/>
          <p:nvPr/>
        </p:nvSpPr>
        <p:spPr>
          <a:xfrm>
            <a:off x="533400" y="5867400"/>
            <a:ext cx="1600200" cy="461665"/>
          </a:xfrm>
          <a:prstGeom prst="rect">
            <a:avLst/>
          </a:prstGeom>
          <a:noFill/>
        </p:spPr>
        <p:txBody>
          <a:bodyPr wrap="square" rtlCol="0">
            <a:spAutoFit/>
          </a:bodyPr>
          <a:lstStyle/>
          <a:p>
            <a:r>
              <a:rPr lang="en-US" sz="2400" b="1" smtClean="0">
                <a:latin typeface="Times New Roman (Headings)"/>
              </a:rPr>
              <a:t>Jupiter</a:t>
            </a:r>
            <a:endParaRPr lang="vi-VN" sz="2400" b="1">
              <a:latin typeface="Times New Roman (Headings)"/>
            </a:endParaRPr>
          </a:p>
        </p:txBody>
      </p:sp>
      <p:sp>
        <p:nvSpPr>
          <p:cNvPr id="26" name="TextBox 25"/>
          <p:cNvSpPr txBox="1"/>
          <p:nvPr/>
        </p:nvSpPr>
        <p:spPr>
          <a:xfrm>
            <a:off x="572729" y="6400800"/>
            <a:ext cx="1600200" cy="461665"/>
          </a:xfrm>
          <a:prstGeom prst="rect">
            <a:avLst/>
          </a:prstGeom>
          <a:noFill/>
        </p:spPr>
        <p:txBody>
          <a:bodyPr wrap="square" rtlCol="0">
            <a:spAutoFit/>
          </a:bodyPr>
          <a:lstStyle/>
          <a:p>
            <a:r>
              <a:rPr lang="en-US" sz="2400" b="1" smtClean="0">
                <a:latin typeface="Times New Roman (Headings)"/>
              </a:rPr>
              <a:t>Venus</a:t>
            </a:r>
            <a:endParaRPr lang="vi-VN" sz="2400" b="1">
              <a:latin typeface="Times New Roman (Headings)"/>
            </a:endParaRPr>
          </a:p>
        </p:txBody>
      </p:sp>
      <p:cxnSp>
        <p:nvCxnSpPr>
          <p:cNvPr id="8" name="Straight Connector 7"/>
          <p:cNvCxnSpPr/>
          <p:nvPr/>
        </p:nvCxnSpPr>
        <p:spPr>
          <a:xfrm>
            <a:off x="2286000" y="3765756"/>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66800" y="4114800"/>
            <a:ext cx="480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77000" y="3077496"/>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67400" y="3429000"/>
            <a:ext cx="30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5529" y="3765756"/>
            <a:ext cx="20180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76600" y="20574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743200" y="2406444"/>
            <a:ext cx="449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52700" y="274320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15100" y="2767779"/>
            <a:ext cx="2247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0" y="3077496"/>
            <a:ext cx="624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09600" y="175260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15529" y="2057400"/>
            <a:ext cx="3008671" cy="442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257800" y="1740310"/>
            <a:ext cx="3048000" cy="122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ppt_x"/>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4"/>
                                        </p:tgtEl>
                                      </p:cBhvr>
                                    </p:animEffect>
                                    <p:set>
                                      <p:cBhvr>
                                        <p:cTn id="96" dur="1" fill="hold">
                                          <p:stCondLst>
                                            <p:cond delay="499"/>
                                          </p:stCondLst>
                                        </p:cTn>
                                        <p:tgtEl>
                                          <p:spTgt spid="4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500"/>
                                        <p:tgtEl>
                                          <p:spTgt spid="54"/>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68"/>
                                        </p:tgtEl>
                                        <p:attrNameLst>
                                          <p:attrName>style.visibility</p:attrName>
                                        </p:attrNameLst>
                                      </p:cBhvr>
                                      <p:to>
                                        <p:strVal val="visible"/>
                                      </p:to>
                                    </p:set>
                                    <p:animEffect transition="in" filter="fade">
                                      <p:cBhvr>
                                        <p:cTn id="113" dur="500"/>
                                        <p:tgtEl>
                                          <p:spTgt spid="68"/>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fill="hold"/>
                                        <p:tgtEl>
                                          <p:spTgt spid="26"/>
                                        </p:tgtEl>
                                        <p:attrNameLst>
                                          <p:attrName>ppt_x</p:attrName>
                                        </p:attrNameLst>
                                      </p:cBhvr>
                                      <p:tavLst>
                                        <p:tav tm="0">
                                          <p:val>
                                            <p:strVal val="#ppt_x"/>
                                          </p:val>
                                        </p:tav>
                                        <p:tav tm="100000">
                                          <p:val>
                                            <p:strVal val="#ppt_x"/>
                                          </p:val>
                                        </p:tav>
                                      </p:tavLst>
                                    </p:anim>
                                    <p:anim calcmode="lin" valueType="num">
                                      <p:cBhvr additive="base">
                                        <p:cTn id="1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54"/>
                                        </p:tgtEl>
                                      </p:cBhvr>
                                    </p:animEffect>
                                    <p:set>
                                      <p:cBhvr>
                                        <p:cTn id="124" dur="1" fill="hold">
                                          <p:stCondLst>
                                            <p:cond delay="499"/>
                                          </p:stCondLst>
                                        </p:cTn>
                                        <p:tgtEl>
                                          <p:spTgt spid="5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68"/>
                                        </p:tgtEl>
                                      </p:cBhvr>
                                    </p:animEffect>
                                    <p:set>
                                      <p:cBhvr>
                                        <p:cTn id="127" dur="1" fill="hold">
                                          <p:stCondLst>
                                            <p:cond delay="499"/>
                                          </p:stCondLst>
                                        </p:cTn>
                                        <p:tgtEl>
                                          <p:spTgt spid="68"/>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5"/>
                                        </p:tgtEl>
                                      </p:cBhvr>
                                    </p:animEffect>
                                    <p:set>
                                      <p:cBhvr>
                                        <p:cTn id="130"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0"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TotalTime>
  <Words>702</Words>
  <Application>Microsoft Office PowerPoint</Application>
  <PresentationFormat>On-screen Show (4:3)</PresentationFormat>
  <Paragraphs>121</Paragraphs>
  <Slides>16</Slides>
  <Notes>2</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Windows User</cp:lastModifiedBy>
  <cp:revision>119</cp:revision>
  <dcterms:created xsi:type="dcterms:W3CDTF">2017-02-22T12:49:24Z</dcterms:created>
  <dcterms:modified xsi:type="dcterms:W3CDTF">2021-05-06T02:02:47Z</dcterms:modified>
</cp:coreProperties>
</file>